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8" r:id="rId1"/>
  </p:sldMasterIdLst>
  <p:notesMasterIdLst>
    <p:notesMasterId r:id="rId48"/>
  </p:notesMasterIdLst>
  <p:handoutMasterIdLst>
    <p:handoutMasterId r:id="rId49"/>
  </p:handoutMasterIdLst>
  <p:sldIdLst>
    <p:sldId id="258" r:id="rId2"/>
    <p:sldId id="349" r:id="rId3"/>
    <p:sldId id="348" r:id="rId4"/>
    <p:sldId id="363" r:id="rId5"/>
    <p:sldId id="362" r:id="rId6"/>
    <p:sldId id="378" r:id="rId7"/>
    <p:sldId id="388" r:id="rId8"/>
    <p:sldId id="358" r:id="rId9"/>
    <p:sldId id="379" r:id="rId10"/>
    <p:sldId id="389" r:id="rId11"/>
    <p:sldId id="357" r:id="rId12"/>
    <p:sldId id="366" r:id="rId13"/>
    <p:sldId id="380" r:id="rId14"/>
    <p:sldId id="381" r:id="rId15"/>
    <p:sldId id="382" r:id="rId16"/>
    <p:sldId id="383" r:id="rId17"/>
    <p:sldId id="385" r:id="rId18"/>
    <p:sldId id="375" r:id="rId19"/>
    <p:sldId id="386" r:id="rId20"/>
    <p:sldId id="387" r:id="rId21"/>
    <p:sldId id="365" r:id="rId22"/>
    <p:sldId id="350" r:id="rId23"/>
    <p:sldId id="332" r:id="rId24"/>
    <p:sldId id="335" r:id="rId25"/>
    <p:sldId id="391" r:id="rId26"/>
    <p:sldId id="396" r:id="rId27"/>
    <p:sldId id="397" r:id="rId28"/>
    <p:sldId id="392" r:id="rId29"/>
    <p:sldId id="393" r:id="rId30"/>
    <p:sldId id="394" r:id="rId31"/>
    <p:sldId id="395" r:id="rId32"/>
    <p:sldId id="398" r:id="rId33"/>
    <p:sldId id="399" r:id="rId34"/>
    <p:sldId id="390" r:id="rId35"/>
    <p:sldId id="336" r:id="rId36"/>
    <p:sldId id="376" r:id="rId37"/>
    <p:sldId id="377" r:id="rId38"/>
    <p:sldId id="339" r:id="rId39"/>
    <p:sldId id="340" r:id="rId40"/>
    <p:sldId id="344" r:id="rId41"/>
    <p:sldId id="347" r:id="rId42"/>
    <p:sldId id="370" r:id="rId43"/>
    <p:sldId id="371" r:id="rId44"/>
    <p:sldId id="345" r:id="rId45"/>
    <p:sldId id="346" r:id="rId46"/>
    <p:sldId id="284" r:id="rId47"/>
  </p:sldIdLst>
  <p:sldSz cx="9144000" cy="6858000" type="screen4x3"/>
  <p:notesSz cx="7099300" cy="10234613"/>
  <p:custDataLst>
    <p:tags r:id="rId50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barra" initials="e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6712"/>
    <a:srgbClr val="D5F1B2"/>
    <a:srgbClr val="99FF99"/>
    <a:srgbClr val="CCFFCC"/>
    <a:srgbClr val="808080"/>
    <a:srgbClr val="C0C0C0"/>
    <a:srgbClr val="1C1C1C"/>
    <a:srgbClr val="933A1E"/>
    <a:srgbClr val="0A7814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9661" autoAdjust="0"/>
  </p:normalViewPr>
  <p:slideViewPr>
    <p:cSldViewPr>
      <p:cViewPr varScale="1">
        <p:scale>
          <a:sx n="107" d="100"/>
          <a:sy n="107" d="100"/>
        </p:scale>
        <p:origin x="120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575" cy="511175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DE712CA4-E911-4D5C-A2B8-B70D2C8C252A}" type="datetimeFigureOut">
              <a:rPr lang="es-ES" smtClean="0"/>
              <a:pPr/>
              <a:t>26/01/2018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9721850"/>
            <a:ext cx="3076575" cy="511175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CEB07BDC-6B1A-4257-AB8A-86007392A0D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8087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1"/>
          </a:xfrm>
          <a:prstGeom prst="rect">
            <a:avLst/>
          </a:prstGeom>
        </p:spPr>
        <p:txBody>
          <a:bodyPr vert="horz" lIns="99042" tIns="49522" rIns="99042" bIns="49522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3" cy="511731"/>
          </a:xfrm>
          <a:prstGeom prst="rect">
            <a:avLst/>
          </a:prstGeom>
        </p:spPr>
        <p:txBody>
          <a:bodyPr vert="horz" lIns="99042" tIns="49522" rIns="99042" bIns="49522" rtlCol="0"/>
          <a:lstStyle>
            <a:lvl1pPr algn="r">
              <a:defRPr sz="1300"/>
            </a:lvl1pPr>
          </a:lstStyle>
          <a:p>
            <a:fld id="{62CCE14B-F247-414B-9248-0D6C8CE737F2}" type="datetimeFigureOut">
              <a:rPr lang="es-ES" smtClean="0"/>
              <a:pPr/>
              <a:t>26/01/2018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2" tIns="49522" rIns="99042" bIns="49522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2" tIns="49522" rIns="99042" bIns="49522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2" tIns="49522" rIns="99042" bIns="49522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2" tIns="49522" rIns="99042" bIns="49522" rtlCol="0" anchor="b"/>
          <a:lstStyle>
            <a:lvl1pPr algn="r">
              <a:defRPr sz="1300"/>
            </a:lvl1pPr>
          </a:lstStyle>
          <a:p>
            <a:fld id="{E110AB70-8467-47F0-BCA7-B24F016CA2E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0665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1</a:t>
            </a:fld>
            <a:endParaRPr lang="es-E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2</a:t>
            </a:fld>
            <a:endParaRPr lang="es-E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http://es.creativecommons.org/blog/licencias/</a:t>
            </a:r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7207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686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22</a:t>
            </a:fld>
            <a:endParaRPr lang="es-E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7968" cy="72547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kumimoji="0" lang="en-US" dirty="0" err="1" smtClean="0"/>
              <a:t>Título</a:t>
            </a:r>
            <a:r>
              <a:rPr kumimoji="0" lang="en-US" dirty="0" smtClean="0"/>
              <a:t> de la </a:t>
            </a:r>
            <a:r>
              <a:rPr kumimoji="0" lang="en-US" dirty="0" err="1" smtClean="0"/>
              <a:t>diapositiva</a:t>
            </a:r>
            <a:endParaRPr kumimoji="0" lang="en-US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285720" y="1214422"/>
            <a:ext cx="8647968" cy="542928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dirty="0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dirty="0" smtClean="0"/>
              <a:t>Segundo nivel</a:t>
            </a:r>
          </a:p>
          <a:p>
            <a:pPr lvl="2" eaLnBrk="1" latinLnBrk="0" hangingPunct="1"/>
            <a:r>
              <a:rPr kumimoji="0" lang="es-ES" dirty="0" smtClean="0"/>
              <a:t>Tercer nivel</a:t>
            </a:r>
          </a:p>
          <a:p>
            <a:pPr lvl="3" eaLnBrk="1" latinLnBrk="0" hangingPunct="1"/>
            <a:r>
              <a:rPr kumimoji="0" lang="es-ES" dirty="0" smtClean="0"/>
              <a:t>Cuarto nivel</a:t>
            </a:r>
          </a:p>
          <a:p>
            <a:pPr lvl="4" eaLnBrk="1" latinLnBrk="0" hangingPunct="1"/>
            <a:r>
              <a:rPr kumimoji="0" lang="es-ES" dirty="0" smtClean="0"/>
              <a:t>Quinto nivel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0" r:id="rId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baseline="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Calibri" pitchFamily="34" charset="0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00034" y="1500174"/>
            <a:ext cx="8143900" cy="235745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s-ES" sz="5000" b="1" dirty="0" smtClean="0">
                <a:solidFill>
                  <a:srgbClr val="096712"/>
                </a:solidFill>
                <a:latin typeface="Calibri" pitchFamily="34" charset="0"/>
                <a:cs typeface="Arial" pitchFamily="34" charset="0"/>
              </a:rPr>
              <a:t>Búsqueda, creación y uso de </a:t>
            </a:r>
            <a:br>
              <a:rPr lang="es-ES" sz="5000" b="1" dirty="0" smtClean="0">
                <a:solidFill>
                  <a:srgbClr val="096712"/>
                </a:solidFill>
                <a:latin typeface="Calibri" pitchFamily="34" charset="0"/>
                <a:cs typeface="Arial" pitchFamily="34" charset="0"/>
              </a:rPr>
            </a:br>
            <a:r>
              <a:rPr lang="es-ES" sz="5000" b="1" dirty="0" smtClean="0">
                <a:solidFill>
                  <a:srgbClr val="096712"/>
                </a:solidFill>
                <a:latin typeface="Calibri" pitchFamily="34" charset="0"/>
                <a:cs typeface="Arial" pitchFamily="34" charset="0"/>
              </a:rPr>
              <a:t>recursos digitales abiertos</a:t>
            </a:r>
            <a:endParaRPr lang="es-ES" sz="5000" b="1" dirty="0">
              <a:solidFill>
                <a:srgbClr val="096712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504000" y="6072206"/>
            <a:ext cx="8143900" cy="428628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s-ES" sz="2000" dirty="0" smtClean="0">
                <a:latin typeface="Calibri" pitchFamily="34" charset="0"/>
              </a:rPr>
              <a:t>Aldo Gordillo</a:t>
            </a:r>
          </a:p>
        </p:txBody>
      </p:sp>
      <p:pic>
        <p:nvPicPr>
          <p:cNvPr id="8" name="7 Imagen" descr="ditu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76" y="285728"/>
            <a:ext cx="500065" cy="500065"/>
          </a:xfrm>
          <a:prstGeom prst="rect">
            <a:avLst/>
          </a:prstGeom>
        </p:spPr>
      </p:pic>
      <p:pic>
        <p:nvPicPr>
          <p:cNvPr id="10" name="9 Imagen" descr="upm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9091" y="285728"/>
            <a:ext cx="471933" cy="500066"/>
          </a:xfrm>
          <a:prstGeom prst="rect">
            <a:avLst/>
          </a:prstGeom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1785918" y="71414"/>
            <a:ext cx="5607586" cy="99060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spcAft>
                <a:spcPts val="200"/>
              </a:spcAft>
            </a:pPr>
            <a:r>
              <a:rPr lang="es-ES" sz="1900" dirty="0" smtClean="0">
                <a:latin typeface="Calibri" pitchFamily="34" charset="0"/>
              </a:rPr>
              <a:t>Departamento de Ingeniería de Sistemas Telemáticos</a:t>
            </a:r>
          </a:p>
          <a:p>
            <a:pPr algn="ctr">
              <a:spcAft>
                <a:spcPts val="200"/>
              </a:spcAft>
            </a:pPr>
            <a:r>
              <a:rPr lang="es-ES" sz="1900" dirty="0" smtClean="0">
                <a:latin typeface="Calibri" pitchFamily="34" charset="0"/>
              </a:rPr>
              <a:t>Universidad Politécnica de Madrid</a:t>
            </a:r>
            <a:endParaRPr lang="es-ES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9" name="Picture 2" descr="C:\Documents and Settings\Administrador\Mis documentos\Dropbox\Doctorado\Material\Utils\Presentation_Template\Slideshows Icons\LO_gre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3892659"/>
            <a:ext cx="1356634" cy="155256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Jamendo</a:t>
            </a:r>
            <a:endParaRPr lang="es-ES" sz="2600" dirty="0">
              <a:solidFill>
                <a:srgbClr val="C0C0C0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http://www.jamendo.com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196753"/>
            <a:ext cx="6696743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08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Wikimedia Commons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http://commons.wikimedia.org   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2"/>
            <a:ext cx="8001023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Europeana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http://europeana.eu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214422"/>
            <a:ext cx="9144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Agrega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http://agrega.educacion.es  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263822"/>
            <a:ext cx="9144000" cy="5594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600" b="1" dirty="0" smtClean="0">
                <a:solidFill>
                  <a:srgbClr val="096712"/>
                </a:solidFill>
                <a:latin typeface="Calibri" pitchFamily="34" charset="0"/>
              </a:rPr>
              <a:t>p</a:t>
            </a:r>
            <a:r>
              <a:rPr lang="en-GB" sz="4000" b="1" baseline="8000" dirty="0" smtClean="0">
                <a:solidFill>
                  <a:srgbClr val="096712"/>
                </a:solidFill>
                <a:latin typeface="Calibri" pitchFamily="34" charset="0"/>
              </a:rPr>
              <a:t>rocomún</a:t>
            </a:r>
            <a:endParaRPr lang="es-ES" sz="4000" b="1" baseline="8000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http://procomun.educalab.es  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12"/>
            <a:ext cx="9144000" cy="42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MERLOT</a:t>
            </a:r>
            <a:endParaRPr lang="es-ES" sz="3200" b="1" baseline="8000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http://www.merlot.org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3"/>
            <a:ext cx="9144000" cy="564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OER Commons</a:t>
            </a:r>
            <a:endParaRPr lang="es-ES" sz="3200" b="1" baseline="8000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http://www.oercommons.org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42984"/>
            <a:ext cx="914400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869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Go-Lab</a:t>
            </a:r>
            <a:endParaRPr lang="es-ES" sz="3200" b="1" baseline="8000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</a:t>
            </a:r>
            <a:r>
              <a:rPr lang="en-US" sz="2400" b="1" dirty="0">
                <a:latin typeface="Calibri" pitchFamily="34" charset="0"/>
              </a:rPr>
              <a:t>://</a:t>
            </a:r>
            <a:r>
              <a:rPr lang="en-US" sz="2400" b="1" dirty="0" smtClean="0">
                <a:latin typeface="Calibri" pitchFamily="34" charset="0"/>
              </a:rPr>
              <a:t>www.golabz.eu  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42984"/>
            <a:ext cx="9143999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263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Games for Change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>
                <a:latin typeface="Calibri" pitchFamily="34" charset="0"/>
              </a:rPr>
              <a:t>http://www.gamesforchange.org   </a:t>
            </a:r>
            <a:endParaRPr lang="en-US" sz="2400" b="1" dirty="0" smtClean="0">
              <a:latin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68760"/>
            <a:ext cx="9144000" cy="5589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96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ViSH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http://vishub.org   </a:t>
            </a: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000"/>
            <a:ext cx="9144000" cy="572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00034" y="1571612"/>
            <a:ext cx="8143900" cy="235745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es-ES" sz="5400" b="1" dirty="0" smtClean="0">
                <a:solidFill>
                  <a:srgbClr val="096712"/>
                </a:solidFill>
                <a:latin typeface="Calibri" pitchFamily="34" charset="0"/>
                <a:cs typeface="Arial" pitchFamily="34" charset="0"/>
              </a:rPr>
              <a:t>Búsqueda de recursos digitales abiertos</a:t>
            </a: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504000" y="6215082"/>
            <a:ext cx="8143900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endParaRPr lang="es-ES" sz="2000" dirty="0" smtClean="0">
              <a:latin typeface="Calibri" pitchFamily="34" charset="0"/>
            </a:endParaRPr>
          </a:p>
        </p:txBody>
      </p:sp>
      <p:pic>
        <p:nvPicPr>
          <p:cNvPr id="10242" name="Picture 2" descr="C:\Documents and Settings\Administrador\Mis documentos\Dropbox\Doctorado\Material\Utils\Presentation_Template\Slideshows Icons\LO_green_search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3857628"/>
            <a:ext cx="1663847" cy="159384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EducaInternet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http://educainternet.es 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83"/>
            <a:ext cx="9144000" cy="5715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086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Search CC (Creative Commons)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http://search.creativecommons.org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00034" y="1571612"/>
            <a:ext cx="8143900" cy="235745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es-ES" sz="5400" b="1" dirty="0" smtClean="0">
                <a:solidFill>
                  <a:srgbClr val="096712"/>
                </a:solidFill>
                <a:latin typeface="Calibri" pitchFamily="34" charset="0"/>
                <a:cs typeface="Arial" pitchFamily="34" charset="0"/>
              </a:rPr>
              <a:t>Creación de recursos digitales</a:t>
            </a: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504000" y="6215082"/>
            <a:ext cx="8143900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endParaRPr lang="es-ES" sz="2000" dirty="0" smtClean="0">
              <a:latin typeface="Calibri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555326"/>
              </p:ext>
            </p:extLst>
          </p:nvPr>
        </p:nvGraphicFramePr>
        <p:xfrm>
          <a:off x="3563888" y="3764162"/>
          <a:ext cx="1745858" cy="1668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Image" r:id="rId5" imgW="2285640" imgH="2184120" progId="Photoshop.Image.16">
                  <p:embed/>
                </p:oleObj>
              </mc:Choice>
              <mc:Fallback>
                <p:oleObj name="Image" r:id="rId5" imgW="2285640" imgH="21841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63888" y="3764162"/>
                        <a:ext cx="1745858" cy="1668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itu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090" y="6215082"/>
            <a:ext cx="500065" cy="500065"/>
          </a:xfrm>
          <a:prstGeom prst="rect">
            <a:avLst/>
          </a:prstGeom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468000" y="1000108"/>
            <a:ext cx="8390280" cy="550072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spcBef>
                <a:spcPts val="1200"/>
              </a:spcBef>
              <a:spcAft>
                <a:spcPts val="1400"/>
              </a:spcAft>
              <a:buFont typeface="Wingdings" pitchFamily="2" charset="2"/>
              <a:buChar char="§"/>
            </a:pPr>
            <a:r>
              <a:rPr lang="es-ES" sz="2400" dirty="0" smtClean="0">
                <a:latin typeface="Calibri" pitchFamily="34" charset="0"/>
              </a:rPr>
              <a:t>Permiten </a:t>
            </a:r>
            <a:r>
              <a:rPr lang="es-ES" sz="2400" b="1" dirty="0" smtClean="0">
                <a:latin typeface="Calibri" pitchFamily="34" charset="0"/>
              </a:rPr>
              <a:t>crear recursos digitales </a:t>
            </a:r>
            <a:r>
              <a:rPr lang="es-ES" sz="2400" dirty="0" smtClean="0">
                <a:latin typeface="Calibri" pitchFamily="34" charset="0"/>
              </a:rPr>
              <a:t>sin necesidad de conocimientos técnicos avanzados</a:t>
            </a:r>
          </a:p>
          <a:p>
            <a:pPr marL="514350" indent="-514350">
              <a:spcBef>
                <a:spcPts val="1200"/>
              </a:spcBef>
              <a:spcAft>
                <a:spcPts val="1400"/>
              </a:spcAft>
              <a:buFont typeface="Wingdings" pitchFamily="2" charset="2"/>
              <a:buChar char="§"/>
            </a:pPr>
            <a:r>
              <a:rPr lang="es-ES" sz="2400" dirty="0" smtClean="0">
                <a:latin typeface="Calibri" pitchFamily="34" charset="0"/>
              </a:rPr>
              <a:t>Combinan e </a:t>
            </a:r>
            <a:r>
              <a:rPr lang="es-ES" sz="2400" b="1" dirty="0" smtClean="0">
                <a:latin typeface="Calibri" pitchFamily="34" charset="0"/>
              </a:rPr>
              <a:t>integran contenidos </a:t>
            </a:r>
            <a:r>
              <a:rPr lang="es-ES" sz="2400" dirty="0" smtClean="0">
                <a:latin typeface="Calibri" pitchFamily="34" charset="0"/>
              </a:rPr>
              <a:t>generados desde la herramienta con materiales existentes</a:t>
            </a:r>
          </a:p>
          <a:p>
            <a:pPr marL="514350" indent="-514350">
              <a:spcBef>
                <a:spcPts val="1200"/>
              </a:spcBef>
              <a:spcAft>
                <a:spcPts val="1400"/>
              </a:spcAft>
              <a:buFont typeface="Wingdings" pitchFamily="2" charset="2"/>
              <a:buChar char="§"/>
            </a:pPr>
            <a:r>
              <a:rPr lang="es-ES" sz="2400" dirty="0" smtClean="0">
                <a:latin typeface="Calibri" pitchFamily="34" charset="0"/>
              </a:rPr>
              <a:t>Suelen permitir la definición de </a:t>
            </a:r>
            <a:r>
              <a:rPr lang="es-ES" sz="2400" b="1" dirty="0" smtClean="0">
                <a:latin typeface="Calibri" pitchFamily="34" charset="0"/>
              </a:rPr>
              <a:t>metadatos</a:t>
            </a:r>
            <a:r>
              <a:rPr lang="es-ES" sz="2400" dirty="0" smtClean="0">
                <a:latin typeface="Calibri" pitchFamily="34" charset="0"/>
              </a:rPr>
              <a:t> desde una </a:t>
            </a:r>
            <a:br>
              <a:rPr lang="es-ES" sz="2400" dirty="0" smtClean="0">
                <a:latin typeface="Calibri" pitchFamily="34" charset="0"/>
              </a:rPr>
            </a:br>
            <a:r>
              <a:rPr lang="es-ES" sz="2400" dirty="0" smtClean="0">
                <a:latin typeface="Calibri" pitchFamily="34" charset="0"/>
              </a:rPr>
              <a:t>interfaz gráfica</a:t>
            </a:r>
          </a:p>
          <a:p>
            <a:pPr marL="514350" indent="-514350">
              <a:spcBef>
                <a:spcPts val="1200"/>
              </a:spcBef>
              <a:spcAft>
                <a:spcPts val="1400"/>
              </a:spcAft>
              <a:buFont typeface="Wingdings" pitchFamily="2" charset="2"/>
              <a:buChar char="§"/>
            </a:pPr>
            <a:r>
              <a:rPr lang="es-ES" sz="2400" dirty="0" smtClean="0">
                <a:latin typeface="Calibri" pitchFamily="34" charset="0"/>
              </a:rPr>
              <a:t>Normalmente, los recursos creados pueden </a:t>
            </a:r>
            <a:r>
              <a:rPr lang="es-ES" sz="2400" b="1" dirty="0" smtClean="0">
                <a:latin typeface="Calibri" pitchFamily="34" charset="0"/>
              </a:rPr>
              <a:t>exportarse</a:t>
            </a:r>
            <a:r>
              <a:rPr lang="es-ES" sz="2400" dirty="0" smtClean="0">
                <a:latin typeface="Calibri" pitchFamily="34" charset="0"/>
              </a:rPr>
              <a:t> a formatos estándar (PDF, HTML5, SCORM, …) </a:t>
            </a:r>
          </a:p>
          <a:p>
            <a:pPr marL="514350" indent="-514350">
              <a:spcBef>
                <a:spcPts val="1200"/>
              </a:spcBef>
              <a:spcAft>
                <a:spcPts val="1400"/>
              </a:spcAft>
              <a:buFont typeface="Wingdings" pitchFamily="2" charset="2"/>
              <a:buChar char="§"/>
            </a:pPr>
            <a:r>
              <a:rPr lang="es-ES" sz="2400" b="1" dirty="0" smtClean="0">
                <a:latin typeface="Calibri" pitchFamily="34" charset="0"/>
              </a:rPr>
              <a:t>Gran variedad</a:t>
            </a:r>
            <a:r>
              <a:rPr lang="es-ES" sz="2400" dirty="0" smtClean="0">
                <a:latin typeface="Calibri" pitchFamily="34" charset="0"/>
              </a:rPr>
              <a:t> (escritorio/web, gratuitas/de pago, creación de documentos, presentaciones, vídeos, cuestionarios, objetos de aprendizaje, juegos, …)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000" b="1" dirty="0" smtClean="0">
                <a:solidFill>
                  <a:srgbClr val="096712"/>
                </a:solidFill>
                <a:latin typeface="Calibri" pitchFamily="34" charset="0"/>
              </a:rPr>
              <a:t>Herramientas de creación de recursos digitales</a:t>
            </a:r>
            <a:endParaRPr kumimoji="0" lang="es-ES" sz="30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Prezi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85860"/>
            <a:ext cx="9073008" cy="5572164"/>
          </a:xfrm>
          <a:prstGeom prst="rect">
            <a:avLst/>
          </a:prstGeom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</a:t>
            </a:r>
            <a:r>
              <a:rPr lang="en-US" sz="2400" b="1" dirty="0">
                <a:latin typeface="Calibri" pitchFamily="34" charset="0"/>
              </a:rPr>
              <a:t>prezi.com</a:t>
            </a:r>
            <a:endParaRPr lang="en-US" sz="2400" b="1" dirty="0" smtClean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Prezi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16" y="929680"/>
            <a:ext cx="7410400" cy="5928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379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Genially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>
                <a:latin typeface="Calibri" pitchFamily="34" charset="0"/>
              </a:rPr>
              <a:t>http://www.genial.ly</a:t>
            </a:r>
            <a:endParaRPr lang="en-US" sz="2400" b="1" dirty="0" smtClean="0">
              <a:latin typeface="Calibri" pitchFamily="34" charset="0"/>
            </a:endParaRPr>
          </a:p>
        </p:txBody>
      </p:sp>
      <p:pic>
        <p:nvPicPr>
          <p:cNvPr id="5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661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8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Genially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1" cy="6165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66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>
                <a:solidFill>
                  <a:srgbClr val="096712"/>
                </a:solidFill>
                <a:latin typeface="Calibri" pitchFamily="34" charset="0"/>
              </a:rPr>
              <a:t>Piktochart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60"/>
            <a:ext cx="9143999" cy="5572164"/>
          </a:xfrm>
          <a:prstGeom prst="rect">
            <a:avLst/>
          </a:prstGeom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>
                <a:latin typeface="Calibri" pitchFamily="34" charset="0"/>
              </a:rPr>
              <a:t>http://piktochart.com</a:t>
            </a:r>
            <a:endParaRPr lang="en-US" sz="2400" b="1" dirty="0" smtClean="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712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Piktochart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458" y="885056"/>
            <a:ext cx="3323515" cy="5928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39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itu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090" y="6215082"/>
            <a:ext cx="500065" cy="500065"/>
          </a:xfrm>
          <a:prstGeom prst="rect">
            <a:avLst/>
          </a:prstGeom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468000" y="1000108"/>
            <a:ext cx="8390280" cy="550072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Necesitamos </a:t>
            </a:r>
            <a:r>
              <a:rPr lang="es-ES" sz="2600" b="1" dirty="0" smtClean="0">
                <a:latin typeface="Calibri" pitchFamily="34" charset="0"/>
              </a:rPr>
              <a:t>permiso</a:t>
            </a:r>
            <a:r>
              <a:rPr lang="es-ES" sz="2600" dirty="0" smtClean="0">
                <a:latin typeface="Calibri" pitchFamily="34" charset="0"/>
              </a:rPr>
              <a:t> para poder utilizar los materiales que encontramos en Internet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Que un recurso se encuentre publicado en una web no significa que podamos utilizarlo libremente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Para poder </a:t>
            </a:r>
            <a:r>
              <a:rPr lang="es-ES" sz="2600" b="1" dirty="0" smtClean="0">
                <a:latin typeface="Calibri" pitchFamily="34" charset="0"/>
              </a:rPr>
              <a:t>utilizar, copiar, redistribuir o modificar </a:t>
            </a:r>
            <a:r>
              <a:rPr lang="es-ES" sz="2600" dirty="0" smtClean="0">
                <a:latin typeface="Calibri" pitchFamily="34" charset="0"/>
              </a:rPr>
              <a:t>una obra o recurso su autor debe darnos permiso mediante una </a:t>
            </a:r>
            <a:r>
              <a:rPr lang="es-ES" sz="2600" b="1" dirty="0" smtClean="0">
                <a:latin typeface="Calibri" pitchFamily="34" charset="0"/>
              </a:rPr>
              <a:t>cesión de derechos</a:t>
            </a:r>
            <a:r>
              <a:rPr lang="es-ES" sz="2600" dirty="0" smtClean="0">
                <a:latin typeface="Calibri" pitchFamily="34" charset="0"/>
              </a:rPr>
              <a:t>:</a:t>
            </a:r>
          </a:p>
          <a:p>
            <a:pPr marL="972000" lvl="1" indent="-432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sz="2600" dirty="0" smtClean="0">
                <a:latin typeface="Calibri" pitchFamily="34" charset="0"/>
              </a:rPr>
              <a:t>Cesión explícita (ej: contrato)</a:t>
            </a:r>
          </a:p>
          <a:p>
            <a:pPr marL="972000" lvl="1" indent="-432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sz="2600" b="1" dirty="0" smtClean="0">
                <a:latin typeface="Calibri" pitchFamily="34" charset="0"/>
              </a:rPr>
              <a:t>Licencias de redistribución </a:t>
            </a:r>
            <a:r>
              <a:rPr lang="es-ES" sz="2600" dirty="0" smtClean="0">
                <a:latin typeface="Calibri" pitchFamily="34" charset="0"/>
              </a:rPr>
              <a:t>(“cesión automática”)</a:t>
            </a:r>
          </a:p>
          <a:p>
            <a:pPr marL="1440000" lvl="2" indent="-468000">
              <a:spcBef>
                <a:spcPts val="300"/>
              </a:spcBef>
              <a:spcAft>
                <a:spcPts val="300"/>
              </a:spcAft>
              <a:buSzPct val="85000"/>
              <a:buFont typeface="Courier New" panose="02070309020205020404" pitchFamily="49" charset="0"/>
              <a:buChar char="o"/>
            </a:pPr>
            <a:r>
              <a:rPr lang="es-ES" sz="2600" dirty="0" smtClean="0">
                <a:latin typeface="Calibri" pitchFamily="34" charset="0"/>
              </a:rPr>
              <a:t>Ceden derechos a quien recibe la obra</a:t>
            </a:r>
          </a:p>
          <a:p>
            <a:pPr marL="1440000" lvl="2" indent="-468000">
              <a:spcBef>
                <a:spcPts val="300"/>
              </a:spcBef>
              <a:spcAft>
                <a:spcPts val="300"/>
              </a:spcAft>
              <a:buSzPct val="85000"/>
              <a:buFont typeface="Courier New" panose="02070309020205020404" pitchFamily="49" charset="0"/>
              <a:buChar char="o"/>
            </a:pPr>
            <a:r>
              <a:rPr lang="es-ES" sz="2600" dirty="0" smtClean="0">
                <a:latin typeface="Calibri" pitchFamily="34" charset="0"/>
              </a:rPr>
              <a:t>Pueden especificar condiciones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Podemos usar obras de </a:t>
            </a:r>
            <a:r>
              <a:rPr lang="es-ES" sz="2600" b="1" dirty="0" smtClean="0">
                <a:latin typeface="Calibri" pitchFamily="34" charset="0"/>
              </a:rPr>
              <a:t>dominio público</a:t>
            </a:r>
            <a:endParaRPr lang="es-ES" sz="2600" dirty="0" smtClean="0">
              <a:latin typeface="Calibri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Uso de materiales obtenidos de Internet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Infogram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>
                <a:latin typeface="Calibri" pitchFamily="34" charset="0"/>
              </a:rPr>
              <a:t>http://infogram.com</a:t>
            </a:r>
            <a:endParaRPr lang="en-US" sz="2400" b="1" dirty="0" smtClean="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83"/>
            <a:ext cx="9144000" cy="5742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7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Infogram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8" y="1008112"/>
            <a:ext cx="8580954" cy="5877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706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Powtoon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>
                <a:latin typeface="Calibri" pitchFamily="34" charset="0"/>
              </a:rPr>
              <a:t>http://www.powtoon.com</a:t>
            </a:r>
            <a:endParaRPr lang="en-US" sz="2400" b="1" dirty="0" smtClean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1742"/>
            <a:ext cx="9144000" cy="5123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28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Powtoon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978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Hot Potatoes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7 Imagen" descr="HotPotato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5860"/>
            <a:ext cx="9142958" cy="5572164"/>
          </a:xfrm>
          <a:prstGeom prst="rect">
            <a:avLst/>
          </a:prstGeom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http://hotpot.uvic.ca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414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Hot Potatoes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6 Imagen" descr="HotPotatoes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JClic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60"/>
            <a:ext cx="9144000" cy="5572164"/>
          </a:xfrm>
          <a:prstGeom prst="rect">
            <a:avLst/>
          </a:prstGeom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>
                <a:latin typeface="Calibri" pitchFamily="34" charset="0"/>
              </a:rPr>
              <a:t>http://</a:t>
            </a:r>
            <a:r>
              <a:rPr lang="en-US" sz="2400" b="1" dirty="0" smtClean="0">
                <a:latin typeface="Calibri" pitchFamily="34" charset="0"/>
              </a:rPr>
              <a:t>clic.xtec.cat/es/jclic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074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JClic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5"/>
            <a:ext cx="9144000" cy="6120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803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Educaplay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000" b="1" dirty="0" smtClean="0">
                <a:latin typeface="Calibri" pitchFamily="34" charset="0"/>
              </a:rPr>
              <a:t>http://www.educaplay.com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259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Educaplay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6711"/>
            <a:ext cx="9152099" cy="602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itu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090" y="6215082"/>
            <a:ext cx="500065" cy="500065"/>
          </a:xfrm>
          <a:prstGeom prst="rect">
            <a:avLst/>
          </a:prstGeom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468000" y="1000108"/>
            <a:ext cx="8390280" cy="550072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Es una familia de licencias que otorgan </a:t>
            </a:r>
            <a:r>
              <a:rPr lang="es-ES" sz="2600" b="1" dirty="0" smtClean="0">
                <a:latin typeface="Calibri" pitchFamily="34" charset="0"/>
              </a:rPr>
              <a:t>permisos controlados por el autor</a:t>
            </a:r>
            <a:endParaRPr lang="es-ES" sz="2600" dirty="0" smtClean="0">
              <a:latin typeface="Calibri" pitchFamily="34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Permiten la </a:t>
            </a:r>
            <a:r>
              <a:rPr lang="es-ES" sz="2600" b="1" dirty="0" smtClean="0">
                <a:latin typeface="Calibri" pitchFamily="34" charset="0"/>
              </a:rPr>
              <a:t>copia, distribución y uso</a:t>
            </a:r>
            <a:r>
              <a:rPr lang="es-ES" sz="2600" dirty="0" smtClean="0">
                <a:latin typeface="Calibri" pitchFamily="34" charset="0"/>
              </a:rPr>
              <a:t> de los materiales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Requiere </a:t>
            </a:r>
            <a:r>
              <a:rPr lang="es-ES" sz="2600" b="1" dirty="0" smtClean="0">
                <a:latin typeface="Calibri" pitchFamily="34" charset="0"/>
              </a:rPr>
              <a:t>reconocer </a:t>
            </a:r>
            <a:r>
              <a:rPr lang="es-ES" sz="2600" dirty="0" smtClean="0">
                <a:latin typeface="Calibri" pitchFamily="34" charset="0"/>
              </a:rPr>
              <a:t>(citar) al autor y obra original</a:t>
            </a:r>
          </a:p>
          <a:p>
            <a:pPr marL="514350" indent="-514350">
              <a:spcBef>
                <a:spcPts val="60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Las licencias CC se forman mediante una carta de elementos que se pueden combinar:</a:t>
            </a:r>
          </a:p>
          <a:p>
            <a:pPr marL="971550" lvl="1" indent="-51435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s-ES" sz="2400" dirty="0" smtClean="0">
                <a:latin typeface="Calibri" pitchFamily="34" charset="0"/>
              </a:rPr>
              <a:t>   </a:t>
            </a:r>
            <a:r>
              <a:rPr lang="es-ES" sz="2400" b="1" dirty="0" smtClean="0">
                <a:latin typeface="Calibri" pitchFamily="34" charset="0"/>
              </a:rPr>
              <a:t>      Reconocimiento </a:t>
            </a:r>
            <a:r>
              <a:rPr lang="es-ES" sz="2400" dirty="0" smtClean="0">
                <a:latin typeface="Calibri" pitchFamily="34" charset="0"/>
              </a:rPr>
              <a:t>(al autor original)</a:t>
            </a:r>
          </a:p>
          <a:p>
            <a:pPr marL="971550" lvl="1" indent="-51435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s-ES" sz="2400" b="1" dirty="0" smtClean="0">
                <a:latin typeface="Calibri" pitchFamily="34" charset="0"/>
              </a:rPr>
              <a:t>         No comercial</a:t>
            </a:r>
          </a:p>
          <a:p>
            <a:pPr marL="971550" lvl="1" indent="-51435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s-ES" sz="2400" b="1" dirty="0" smtClean="0">
                <a:latin typeface="Calibri" pitchFamily="34" charset="0"/>
              </a:rPr>
              <a:t>         Sin obras derivadas</a:t>
            </a:r>
          </a:p>
          <a:p>
            <a:pPr marL="971550" lvl="1" indent="-514350">
              <a:spcBef>
                <a:spcPts val="600"/>
              </a:spcBef>
              <a:spcAft>
                <a:spcPts val="1600"/>
              </a:spcAft>
              <a:buFont typeface="Wingdings" pitchFamily="2" charset="2"/>
              <a:buChar char="§"/>
            </a:pPr>
            <a:r>
              <a:rPr lang="es-ES" sz="2400" b="1" dirty="0" smtClean="0">
                <a:latin typeface="Calibri" pitchFamily="34" charset="0"/>
              </a:rPr>
              <a:t>         Compartir Igual</a:t>
            </a:r>
            <a:r>
              <a:rPr lang="es-ES" sz="2400" dirty="0" smtClean="0">
                <a:latin typeface="Calibri" pitchFamily="34" charset="0"/>
              </a:rPr>
              <a:t>: las obras derivadas deben </a:t>
            </a:r>
            <a:br>
              <a:rPr lang="es-ES" sz="2400" dirty="0" smtClean="0">
                <a:latin typeface="Calibri" pitchFamily="34" charset="0"/>
              </a:rPr>
            </a:br>
            <a:r>
              <a:rPr lang="es-ES" sz="2400" dirty="0" smtClean="0">
                <a:latin typeface="Calibri" pitchFamily="34" charset="0"/>
              </a:rPr>
              <a:t>mantener la misma licencia al ser divulgadas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Licencias Creative Commons (CC)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7 Imagen" descr="sa.large_peti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28" y="5669050"/>
            <a:ext cx="546032" cy="546032"/>
          </a:xfrm>
          <a:prstGeom prst="rect">
            <a:avLst/>
          </a:prstGeom>
        </p:spPr>
      </p:pic>
      <p:pic>
        <p:nvPicPr>
          <p:cNvPr id="11" name="10 Imagen" descr="nc-eu.large_peti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728" y="4480076"/>
            <a:ext cx="546032" cy="546032"/>
          </a:xfrm>
          <a:prstGeom prst="rect">
            <a:avLst/>
          </a:prstGeom>
        </p:spPr>
      </p:pic>
      <p:pic>
        <p:nvPicPr>
          <p:cNvPr id="12" name="11 Imagen" descr="nd.large_peti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728" y="5097546"/>
            <a:ext cx="546032" cy="546032"/>
          </a:xfrm>
          <a:prstGeom prst="rect">
            <a:avLst/>
          </a:prstGeom>
        </p:spPr>
      </p:pic>
      <p:pic>
        <p:nvPicPr>
          <p:cNvPr id="9" name="8 Imagen" descr="by.large_peti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8728" y="3883100"/>
            <a:ext cx="546032" cy="546032"/>
          </a:xfrm>
          <a:prstGeom prst="rect">
            <a:avLst/>
          </a:prstGeom>
        </p:spPr>
      </p:pic>
      <p:pic>
        <p:nvPicPr>
          <p:cNvPr id="13" name="12 Imagen" descr="by-nc-sa.eu_peti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16" y="4857760"/>
            <a:ext cx="1428760" cy="4964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eXeLearning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http://exelearning.net   </a:t>
            </a:r>
          </a:p>
        </p:txBody>
      </p:sp>
      <p:pic>
        <p:nvPicPr>
          <p:cNvPr id="7" name="6 Imagen" descr="exe5.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4" y="1660933"/>
            <a:ext cx="6072198" cy="45541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eXeLearning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8694"/>
            <a:ext cx="9063082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SGAME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</a:t>
            </a:r>
            <a:r>
              <a:rPr lang="en-US" sz="2400" b="1" dirty="0">
                <a:latin typeface="Calibri" pitchFamily="34" charset="0"/>
              </a:rPr>
              <a:t>://</a:t>
            </a:r>
            <a:r>
              <a:rPr lang="en-US" sz="2400" b="1" dirty="0" smtClean="0">
                <a:latin typeface="Calibri" pitchFamily="34" charset="0"/>
              </a:rPr>
              <a:t>sgame.dit.upm.es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6166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84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SGAME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904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947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ViSH Editor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http://vishub.org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ViSH Editor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166831"/>
            <a:ext cx="6310314" cy="504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000100" y="357166"/>
            <a:ext cx="5857916" cy="7143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srgbClr val="4B1D1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152500" y="509566"/>
            <a:ext cx="5857916" cy="7143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srgbClr val="4B1D1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044000" y="428604"/>
            <a:ext cx="7072362" cy="92869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es-ES" sz="4000" dirty="0" smtClean="0">
                <a:solidFill>
                  <a:srgbClr val="096712"/>
                </a:solidFill>
                <a:latin typeface="Calibri" pitchFamily="34" charset="0"/>
              </a:rPr>
              <a:t>Muchas gracias por vuestra atención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504000" y="1643050"/>
            <a:ext cx="8143900" cy="85725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es-ES" sz="4000" dirty="0" smtClean="0">
                <a:solidFill>
                  <a:srgbClr val="096712"/>
                </a:solidFill>
                <a:latin typeface="Calibri" pitchFamily="34" charset="0"/>
              </a:rPr>
              <a:t>¿Preguntas?</a:t>
            </a:r>
            <a:endParaRPr lang="es-ES" sz="4000" dirty="0">
              <a:solidFill>
                <a:srgbClr val="096712"/>
              </a:solidFill>
              <a:latin typeface="Calibri" pitchFamily="34" charset="0"/>
            </a:endParaRPr>
          </a:p>
        </p:txBody>
      </p:sp>
      <p:sp>
        <p:nvSpPr>
          <p:cNvPr id="8" name="2 Subtítulo"/>
          <p:cNvSpPr txBox="1">
            <a:spLocks/>
          </p:cNvSpPr>
          <p:nvPr/>
        </p:nvSpPr>
        <p:spPr>
          <a:xfrm>
            <a:off x="504000" y="5643578"/>
            <a:ext cx="8143900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latin typeface="Calibri" pitchFamily="34" charset="0"/>
              </a:rPr>
              <a:t>Aldo Gordillo</a:t>
            </a:r>
          </a:p>
        </p:txBody>
      </p:sp>
      <p:sp>
        <p:nvSpPr>
          <p:cNvPr id="9" name="2 Subtítulo"/>
          <p:cNvSpPr txBox="1">
            <a:spLocks/>
          </p:cNvSpPr>
          <p:nvPr/>
        </p:nvSpPr>
        <p:spPr>
          <a:xfrm>
            <a:off x="428596" y="6215082"/>
            <a:ext cx="8143900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s-ES_tradnl" sz="2800" dirty="0" smtClean="0">
                <a:solidFill>
                  <a:srgbClr val="808080"/>
                </a:solidFill>
                <a:latin typeface="Calibri" pitchFamily="34" charset="0"/>
              </a:rPr>
              <a:t>agordillo@dit.upm.es</a:t>
            </a:r>
          </a:p>
        </p:txBody>
      </p:sp>
      <p:pic>
        <p:nvPicPr>
          <p:cNvPr id="10" name="9 Imagen" descr="ditu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090" y="6215082"/>
            <a:ext cx="500065" cy="500065"/>
          </a:xfrm>
          <a:prstGeom prst="rect">
            <a:avLst/>
          </a:prstGeom>
        </p:spPr>
      </p:pic>
      <p:pic>
        <p:nvPicPr>
          <p:cNvPr id="11" name="10 Imagen" descr="upm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1090" y="5572140"/>
            <a:ext cx="471933" cy="500066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2469658"/>
            <a:ext cx="2683203" cy="2673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itu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090" y="6215082"/>
            <a:ext cx="500065" cy="500065"/>
          </a:xfrm>
          <a:prstGeom prst="rect">
            <a:avLst/>
          </a:prstGeom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468000" y="1000108"/>
            <a:ext cx="8390280" cy="550072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spcBef>
                <a:spcPts val="150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Existen multitud de plataformas en Internet donde </a:t>
            </a:r>
            <a:r>
              <a:rPr lang="es-ES" sz="2600" b="1" dirty="0" smtClean="0">
                <a:latin typeface="Calibri" pitchFamily="34" charset="0"/>
              </a:rPr>
              <a:t>buscar</a:t>
            </a:r>
            <a:r>
              <a:rPr lang="es-ES" sz="2600" dirty="0" smtClean="0">
                <a:latin typeface="Calibri" pitchFamily="34" charset="0"/>
              </a:rPr>
              <a:t> y </a:t>
            </a:r>
            <a:r>
              <a:rPr lang="es-ES" sz="2600" b="1" dirty="0" smtClean="0">
                <a:latin typeface="Calibri" pitchFamily="34" charset="0"/>
              </a:rPr>
              <a:t>descargar</a:t>
            </a:r>
            <a:r>
              <a:rPr lang="es-ES" sz="2600" dirty="0" smtClean="0">
                <a:latin typeface="Calibri" pitchFamily="34" charset="0"/>
              </a:rPr>
              <a:t> recursos digitales con </a:t>
            </a:r>
            <a:r>
              <a:rPr lang="es-ES" sz="2600" b="1" dirty="0" smtClean="0">
                <a:latin typeface="Calibri" pitchFamily="34" charset="0"/>
              </a:rPr>
              <a:t>licencias libres </a:t>
            </a:r>
            <a:r>
              <a:rPr lang="es-ES" sz="2600" dirty="0" smtClean="0">
                <a:latin typeface="Calibri" pitchFamily="34" charset="0"/>
              </a:rPr>
              <a:t>de forma gratuita</a:t>
            </a:r>
          </a:p>
          <a:p>
            <a:pPr marL="514350" indent="-514350">
              <a:spcBef>
                <a:spcPts val="150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Muchos repositorios permiten búsquedas mediante </a:t>
            </a:r>
            <a:r>
              <a:rPr lang="es-ES" sz="2600" b="1" dirty="0" smtClean="0">
                <a:latin typeface="Calibri" pitchFamily="34" charset="0"/>
              </a:rPr>
              <a:t>metadatos </a:t>
            </a:r>
            <a:r>
              <a:rPr lang="es-ES" sz="2600" dirty="0" smtClean="0">
                <a:latin typeface="Calibri" pitchFamily="34" charset="0"/>
              </a:rPr>
              <a:t>y filtrado por tipo de</a:t>
            </a:r>
            <a:r>
              <a:rPr lang="es-ES" sz="2600" b="1" dirty="0" smtClean="0">
                <a:latin typeface="Calibri" pitchFamily="34" charset="0"/>
              </a:rPr>
              <a:t> licencia</a:t>
            </a:r>
          </a:p>
          <a:p>
            <a:pPr marL="514350" indent="-514350">
              <a:spcBef>
                <a:spcPts val="150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Algunas plataformas también ofrecen herramientas de autor para </a:t>
            </a:r>
            <a:r>
              <a:rPr lang="es-ES" sz="2600" b="1" dirty="0" smtClean="0">
                <a:latin typeface="Calibri" pitchFamily="34" charset="0"/>
              </a:rPr>
              <a:t>crear</a:t>
            </a:r>
            <a:r>
              <a:rPr lang="es-ES" sz="2600" dirty="0" smtClean="0">
                <a:latin typeface="Calibri" pitchFamily="34" charset="0"/>
              </a:rPr>
              <a:t> contenidos</a:t>
            </a:r>
          </a:p>
          <a:p>
            <a:pPr marL="514350" indent="-514350">
              <a:spcBef>
                <a:spcPts val="150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Existen tanto repositorios de carácter general </a:t>
            </a:r>
            <a:br>
              <a:rPr lang="es-ES" sz="2600" dirty="0" smtClean="0">
                <a:latin typeface="Calibri" pitchFamily="34" charset="0"/>
              </a:rPr>
            </a:br>
            <a:r>
              <a:rPr lang="es-ES" sz="2600" dirty="0" smtClean="0">
                <a:latin typeface="Calibri" pitchFamily="34" charset="0"/>
              </a:rPr>
              <a:t>(ej: YouTube) como repositorios específicos </a:t>
            </a:r>
            <a:br>
              <a:rPr lang="es-ES" sz="2600" dirty="0" smtClean="0">
                <a:latin typeface="Calibri" pitchFamily="34" charset="0"/>
              </a:rPr>
            </a:br>
            <a:r>
              <a:rPr lang="es-ES" sz="2600" dirty="0" smtClean="0">
                <a:latin typeface="Calibri" pitchFamily="34" charset="0"/>
              </a:rPr>
              <a:t>(ej: repositorio educativo Agrega)</a:t>
            </a:r>
            <a:endParaRPr lang="es-ES" sz="2400" dirty="0" smtClean="0">
              <a:latin typeface="Calibri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Repositorios de contenidos abiertos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Google Imágenes</a:t>
            </a:r>
            <a:endParaRPr lang="es-ES" sz="2600" dirty="0">
              <a:solidFill>
                <a:srgbClr val="C0C0C0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http://www.google.es/imghp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2"/>
            <a:ext cx="9143999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453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Flickr</a:t>
            </a:r>
            <a:endParaRPr lang="es-ES" sz="2600" dirty="0">
              <a:solidFill>
                <a:srgbClr val="C0C0C0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http://www.flickr.com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1214422"/>
            <a:ext cx="9144026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453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YouTube</a:t>
            </a:r>
            <a:endParaRPr lang="es-ES" sz="2600" dirty="0">
              <a:solidFill>
                <a:srgbClr val="C0C0C0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>
                <a:latin typeface="Calibri" pitchFamily="34" charset="0"/>
              </a:rPr>
              <a:t>http://www.youtube.com</a:t>
            </a:r>
            <a:endParaRPr lang="en-US" sz="2400" b="1" dirty="0" smtClean="0">
              <a:latin typeface="Calibri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42983"/>
            <a:ext cx="9143999" cy="5715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SoundCloud</a:t>
            </a:r>
            <a:endParaRPr lang="es-ES" sz="2600" dirty="0">
              <a:solidFill>
                <a:srgbClr val="C0C0C0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>
                <a:latin typeface="Calibri" pitchFamily="34" charset="0"/>
              </a:rPr>
              <a:t>http://soundcloud.com</a:t>
            </a:r>
            <a:endParaRPr lang="en-US" sz="2400" b="1" dirty="0" smtClean="0">
              <a:latin typeface="Calibri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96753"/>
            <a:ext cx="9143999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878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6313</TotalTime>
  <Words>427</Words>
  <Application>Microsoft Office PowerPoint</Application>
  <PresentationFormat>On-screen Show (4:3)</PresentationFormat>
  <Paragraphs>111</Paragraphs>
  <Slides>46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Calibri</vt:lpstr>
      <vt:lpstr>Courier New</vt:lpstr>
      <vt:lpstr>Gill Sans MT</vt:lpstr>
      <vt:lpstr>Verdana</vt:lpstr>
      <vt:lpstr>Wingdings</vt:lpstr>
      <vt:lpstr>Wingdings 2</vt:lpstr>
      <vt:lpstr>Solsticio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Recursos digitales abiertos</dc:title>
  <dc:creator>Aldo Gordillo</dc:creator>
  <cp:lastModifiedBy>Aldo Gordillo Mendez</cp:lastModifiedBy>
  <cp:revision>1023</cp:revision>
  <dcterms:created xsi:type="dcterms:W3CDTF">2012-04-21T00:30:30Z</dcterms:created>
  <dcterms:modified xsi:type="dcterms:W3CDTF">2018-01-26T09:33:45Z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8543235D-2694-42DD-A1B8-897714DF19EF</vt:lpwstr>
  </property>
  <property fmtid="{D5CDD505-2E9C-101B-9397-08002B2CF9AE}" pid="3" name="ArticulatePath">
    <vt:lpwstr>Slideshow_verde</vt:lpwstr>
  </property>
</Properties>
</file>