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07DE39-B2A8-495B-B012-E6D97F528534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32B112-2A83-4ED2-88A6-EEB30A96BE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2361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 smtClean="0"/>
              <a:t>3:47  A</a:t>
            </a:r>
            <a:r>
              <a:rPr lang="es-MX" baseline="0" dirty="0" smtClean="0"/>
              <a:t> partir de este minuto empezar con esta diapositiva y todas las que siguen</a:t>
            </a:r>
            <a:endParaRPr lang="es-MX" dirty="0" smtClean="0"/>
          </a:p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2B112-2A83-4ED2-88A6-EEB30A96BE38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0779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4079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Referencia:</a:t>
            </a:r>
            <a:r>
              <a:rPr lang="es-MX" baseline="0" dirty="0" smtClean="0"/>
              <a:t> guía apa-6ª </a:t>
            </a:r>
            <a:r>
              <a:rPr lang="es-MX" baseline="0" dirty="0" err="1" smtClean="0"/>
              <a:t>ed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57767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GUÍA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3165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UNAM http://www.dgbiblio.unam.mx/index.php/guias-y-consejos-de-busqueda/como-citar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5553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8957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1931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2210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GUÍA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829943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754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2225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Guía y </a:t>
            </a:r>
            <a:r>
              <a:rPr lang="es-MX" dirty="0" err="1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10948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err="1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8669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err="1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1067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err="1" smtClean="0"/>
              <a:t>unam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8ECF6-BCFA-47FD-B164-D0E630FCC23F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6695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742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533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409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878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704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9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0360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371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686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425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0414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C8D63-8C47-4405-8421-EE8EDE491EFF}" type="datetimeFigureOut">
              <a:rPr lang="es-MX" smtClean="0"/>
              <a:t>24/04/2017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5ED47-D2BA-48CF-B600-0EF2591820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960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gbiblio.unam.mx/index.php/guias-y-consejos-de-busqueda/como-cita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143000"/>
          </a:xfrm>
        </p:spPr>
        <p:txBody>
          <a:bodyPr>
            <a:noAutofit/>
          </a:bodyPr>
          <a:lstStyle/>
          <a:p>
            <a:r>
              <a:rPr lang="es-MX" sz="4800" dirty="0" smtClean="0"/>
              <a:t>Cómo elaborar referencias en formato APA</a:t>
            </a:r>
            <a:endParaRPr lang="es-MX" sz="4800" dirty="0"/>
          </a:p>
        </p:txBody>
      </p:sp>
    </p:spTree>
    <p:extLst>
      <p:ext uri="{BB962C8B-B14F-4D97-AF65-F5344CB8AC3E}">
        <p14:creationId xmlns:p14="http://schemas.microsoft.com/office/powerpoint/2010/main" val="81066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¿Qué es una referencia bibliográfica?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1756792"/>
          </a:xfrm>
        </p:spPr>
        <p:txBody>
          <a:bodyPr>
            <a:normAutofit/>
          </a:bodyPr>
          <a:lstStyle/>
          <a:p>
            <a:r>
              <a:rPr lang="es-MX" dirty="0" smtClean="0"/>
              <a:t>Conjunto de elementos suficientemente detallados para identificar la fuente de la cual se extrae la información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727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reveal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¿Cuál es la utilidad de las referencias?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2404864"/>
          </a:xfrm>
        </p:spPr>
        <p:txBody>
          <a:bodyPr/>
          <a:lstStyle/>
          <a:p>
            <a:r>
              <a:rPr lang="es-MX" dirty="0" smtClean="0"/>
              <a:t>La lista de referencias incluye sólo las fuentes que sustentan la investigación (citas) y que se utilizaron para la preparación del trabajo.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1683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reveal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¿Y si tengo referencias de documentos electrónicos?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3456384"/>
          </a:xfrm>
        </p:spPr>
        <p:txBody>
          <a:bodyPr/>
          <a:lstStyle/>
          <a:p>
            <a:r>
              <a:rPr lang="es-MX" dirty="0" smtClean="0"/>
              <a:t>No incluir el nombre de la base de datos, sólo en caso de tesis y libros electrónicos.</a:t>
            </a:r>
          </a:p>
          <a:p>
            <a:r>
              <a:rPr lang="es-MX" dirty="0" smtClean="0"/>
              <a:t>No incluir la fecha en la que se recuperó el documento</a:t>
            </a:r>
          </a:p>
          <a:p>
            <a:r>
              <a:rPr lang="es-MX" dirty="0" smtClean="0"/>
              <a:t>No escribir punto después de la dirección Web (URL)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2815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¿Cómo hago una referencia en formato APA?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12311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Documentos impresos (orden de los elementos y la puntuación):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s-MX" dirty="0" smtClean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s-MX" dirty="0" smtClean="0"/>
              <a:t>Autor Apellido e inicial(es) de los nombre(s)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s-MX" dirty="0" smtClean="0"/>
              <a:t>Año de publicación (entre paréntesis)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s-MX" dirty="0" smtClean="0"/>
              <a:t>Título del trabajo y subtítulo si hay, separados por dos puntos (en itálicas o negritas)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s-MX" dirty="0" smtClean="0"/>
              <a:t>Edición a partir de la segunda edición, se abrevia con (ed.) (minúsculas y va entre paréntesis)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s-MX" dirty="0" smtClean="0"/>
              <a:t>Lugar de publicación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s-MX" dirty="0" smtClean="0"/>
              <a:t>Editorial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2041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Apellidos, A. A. (Año). Título. Ciudad: Editorial.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Leavell</a:t>
            </a:r>
            <a:r>
              <a:rPr lang="en-US" dirty="0"/>
              <a:t>, H. &amp; Clark, E. (1965).</a:t>
            </a:r>
            <a:r>
              <a:rPr lang="en-US" i="1" dirty="0"/>
              <a:t> Preventive medicine for the doctor in his community: An epidemiological approach</a:t>
            </a:r>
            <a:r>
              <a:rPr lang="en-US" dirty="0"/>
              <a:t>. New York: McGraw Hill Book Co.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5489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reveal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Publicaciones periódicas: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MX" dirty="0"/>
              <a:t>Autor Apellido(s) e inicial(es) del nombre</a:t>
            </a:r>
          </a:p>
          <a:p>
            <a:r>
              <a:rPr lang="es-MX" dirty="0"/>
              <a:t>Fecha de publicación</a:t>
            </a:r>
          </a:p>
          <a:p>
            <a:r>
              <a:rPr lang="es-MX" dirty="0"/>
              <a:t>Título del artículo</a:t>
            </a:r>
          </a:p>
          <a:p>
            <a:r>
              <a:rPr lang="es-MX" dirty="0"/>
              <a:t>Título de la revista</a:t>
            </a:r>
          </a:p>
          <a:p>
            <a:r>
              <a:rPr lang="es-MX" dirty="0"/>
              <a:t>Volumen</a:t>
            </a:r>
          </a:p>
          <a:p>
            <a:r>
              <a:rPr lang="es-MX" dirty="0"/>
              <a:t>Número si es una revista de paginación separada</a:t>
            </a:r>
          </a:p>
          <a:p>
            <a:r>
              <a:rPr lang="es-MX" dirty="0"/>
              <a:t>Páginas si es un periódico o magacín se utiliza p. o pp. antes del número o números de la página. Si se trata de una revista, únicamente se indica los números de página sin poner p. o pp</a:t>
            </a:r>
            <a:r>
              <a:rPr lang="es-MX" dirty="0" smtClean="0"/>
              <a:t>.</a:t>
            </a:r>
          </a:p>
          <a:p>
            <a:r>
              <a:rPr lang="es-MX" dirty="0" smtClean="0"/>
              <a:t>Si es de la Web, se anota «Recuperado de»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7329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Apellidos, A. A., Apellidos, B. B. &amp; Apellidos, C. C. (Fecha). Título del artículo. Título de la publicación, volumen(número), pp. </a:t>
            </a:r>
          </a:p>
          <a:p>
            <a:endParaRPr lang="es-MX" dirty="0"/>
          </a:p>
          <a:p>
            <a:r>
              <a:rPr lang="es-MX" dirty="0" smtClean="0"/>
              <a:t>Cintrón, G., Lugo, A. E., Pool, D. J. &amp; Morris, G. (1978). </a:t>
            </a:r>
            <a:r>
              <a:rPr lang="es-MX" dirty="0" err="1" smtClean="0"/>
              <a:t>Mangroves</a:t>
            </a:r>
            <a:r>
              <a:rPr lang="es-MX" dirty="0" smtClean="0"/>
              <a:t> of </a:t>
            </a:r>
            <a:r>
              <a:rPr lang="es-MX" dirty="0" err="1" smtClean="0"/>
              <a:t>arid</a:t>
            </a:r>
            <a:r>
              <a:rPr lang="es-MX" dirty="0" smtClean="0"/>
              <a:t> </a:t>
            </a:r>
            <a:r>
              <a:rPr lang="es-MX" dirty="0" err="1" smtClean="0"/>
              <a:t>environments</a:t>
            </a:r>
            <a:r>
              <a:rPr lang="es-MX" dirty="0" smtClean="0"/>
              <a:t> in Puerto Rico and </a:t>
            </a:r>
            <a:r>
              <a:rPr lang="es-MX" dirty="0" err="1" smtClean="0"/>
              <a:t>adjacent</a:t>
            </a:r>
            <a:r>
              <a:rPr lang="es-MX" dirty="0" smtClean="0"/>
              <a:t> </a:t>
            </a:r>
            <a:r>
              <a:rPr lang="es-MX" dirty="0" err="1" smtClean="0"/>
              <a:t>islands</a:t>
            </a:r>
            <a:r>
              <a:rPr lang="es-MX" dirty="0" smtClean="0"/>
              <a:t>. </a:t>
            </a:r>
            <a:r>
              <a:rPr lang="es-MX" dirty="0" err="1" smtClean="0"/>
              <a:t>Biotropica</a:t>
            </a:r>
            <a:r>
              <a:rPr lang="es-MX" dirty="0" smtClean="0"/>
              <a:t>, 10(2),110-121.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7585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Documentos electrónicos: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2980928"/>
          </a:xfrm>
        </p:spPr>
        <p:txBody>
          <a:bodyPr/>
          <a:lstStyle/>
          <a:p>
            <a:r>
              <a:rPr lang="es-MX" dirty="0"/>
              <a:t>Autor Apellido(s) e inicial(es) del nombre</a:t>
            </a:r>
          </a:p>
          <a:p>
            <a:r>
              <a:rPr lang="es-MX" dirty="0"/>
              <a:t>Fecha de publicación</a:t>
            </a:r>
          </a:p>
          <a:p>
            <a:r>
              <a:rPr lang="es-MX" dirty="0"/>
              <a:t>Título del documento</a:t>
            </a:r>
          </a:p>
          <a:p>
            <a:r>
              <a:rPr lang="es-MX" dirty="0"/>
              <a:t>Fecha de consulta</a:t>
            </a:r>
          </a:p>
          <a:p>
            <a:r>
              <a:rPr lang="es-MX" dirty="0"/>
              <a:t>Dirección URL-Universal </a:t>
            </a:r>
            <a:r>
              <a:rPr lang="es-MX" dirty="0" err="1"/>
              <a:t>Resource</a:t>
            </a:r>
            <a:r>
              <a:rPr lang="es-MX" dirty="0"/>
              <a:t> </a:t>
            </a:r>
            <a:r>
              <a:rPr lang="es-MX" dirty="0" smtClean="0"/>
              <a:t>Locutor</a:t>
            </a:r>
            <a:endParaRPr lang="es-MX" dirty="0"/>
          </a:p>
          <a:p>
            <a:pPr marL="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75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/>
              <a:t>Apellido, A. A. (año de publicación). Título del trabajo. Recuperado el día, mes, año, de URL de la fuente</a:t>
            </a:r>
            <a:r>
              <a:rPr lang="es-MX" dirty="0" smtClean="0"/>
              <a:t>.</a:t>
            </a:r>
          </a:p>
          <a:p>
            <a:endParaRPr lang="es-MX" dirty="0"/>
          </a:p>
          <a:p>
            <a:r>
              <a:rPr lang="es-MX" dirty="0" err="1"/>
              <a:t>Magallón</a:t>
            </a:r>
            <a:r>
              <a:rPr lang="es-MX" dirty="0"/>
              <a:t>, M. (1993). Filosofía política de la educación. México: UNAM. Recuperado el 5 de febrero de 2009, de http://bidi.unam.mx/libroe_2007/ 0638679/Index.html</a:t>
            </a:r>
          </a:p>
        </p:txBody>
      </p:sp>
    </p:spTree>
    <p:extLst>
      <p:ext uri="{BB962C8B-B14F-4D97-AF65-F5344CB8AC3E}">
        <p14:creationId xmlns:p14="http://schemas.microsoft.com/office/powerpoint/2010/main" val="3056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¿Cómo ordeno mi lista de referencias?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752528"/>
          </a:xfrm>
        </p:spPr>
        <p:txBody>
          <a:bodyPr>
            <a:normAutofit fontScale="92500" lnSpcReduction="10000"/>
          </a:bodyPr>
          <a:lstStyle/>
          <a:p>
            <a:r>
              <a:rPr lang="es-MX" dirty="0" smtClean="0"/>
              <a:t>Van al final del trabajo</a:t>
            </a:r>
            <a:endParaRPr lang="es-MX" dirty="0"/>
          </a:p>
          <a:p>
            <a:r>
              <a:rPr lang="es-MX" dirty="0" smtClean="0"/>
              <a:t>En orden alfabético</a:t>
            </a:r>
          </a:p>
          <a:p>
            <a:r>
              <a:rPr lang="es-MX" dirty="0" smtClean="0"/>
              <a:t>Por apellidos del autor o por título si no existen los primeros</a:t>
            </a:r>
          </a:p>
          <a:p>
            <a:r>
              <a:rPr lang="es-MX" dirty="0" smtClean="0"/>
              <a:t>Deben tener información precisa  y completa para identificar y localizar las fuentes citadas en el texto</a:t>
            </a:r>
          </a:p>
          <a:p>
            <a:r>
              <a:rPr lang="es-MX" dirty="0" smtClean="0"/>
              <a:t>Obras de un mismo autor ordenar cronológicamente de la más antigua a la más reciente</a:t>
            </a:r>
          </a:p>
          <a:p>
            <a:pPr marL="0" indent="0">
              <a:buNone/>
            </a:pPr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200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¿Cómo ordeno mi lista de referencias?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Si el autor referenciado tiene más de dos trabajos publicados en el mismo año, al final de cada año se agrega las letras a, b, c, etc., según corresponda y el título alfabéticamente</a:t>
            </a:r>
          </a:p>
          <a:p>
            <a:pPr marL="0" indent="0">
              <a:buNone/>
            </a:pPr>
            <a:endParaRPr lang="es-MX" dirty="0" smtClean="0"/>
          </a:p>
          <a:p>
            <a:r>
              <a:rPr lang="es-MX" dirty="0" smtClean="0"/>
              <a:t>Más de una referencia de un mismo autor, el nombre del autor no se repita, se sustituye por un margen de 1.5 cm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61804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¿Cómo ordeno mi lista de referencias?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Si hay una obra de un autor y otra del mismo autor pero con otras personas, primero se pone la de autoría única y luego la de coautorías</a:t>
            </a:r>
          </a:p>
          <a:p>
            <a:pPr marL="0" indent="0">
              <a:buNone/>
            </a:pPr>
            <a:endParaRPr lang="es-MX" dirty="0" smtClean="0"/>
          </a:p>
          <a:p>
            <a:r>
              <a:rPr lang="es-MX" dirty="0" smtClean="0"/>
              <a:t>Dejar un margen de 1.3 cm a partir de la segunda línea de cada referencia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3331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MX" b="1" dirty="0"/>
              <a:t>Lista de Referencias</a:t>
            </a:r>
          </a:p>
          <a:p>
            <a:r>
              <a:rPr lang="es-MX" dirty="0"/>
              <a:t>Buendía, A. (2005). A propósito de las cardiopatías congénitas. </a:t>
            </a:r>
            <a:r>
              <a:rPr lang="es-MX" i="1" dirty="0"/>
              <a:t>Archivos de Cardiología de México,</a:t>
            </a:r>
            <a:r>
              <a:rPr lang="es-MX" dirty="0"/>
              <a:t> 75(4), 387-388.</a:t>
            </a:r>
          </a:p>
          <a:p>
            <a:r>
              <a:rPr lang="es-MX" dirty="0"/>
              <a:t>Flores, A. (1999). </a:t>
            </a:r>
            <a:r>
              <a:rPr lang="es-MX" i="1" dirty="0"/>
              <a:t>La reorganización de la biblioteca del Hospital </a:t>
            </a:r>
            <a:r>
              <a:rPr lang="es-MX" i="1" dirty="0" err="1"/>
              <a:t>Mocel</a:t>
            </a:r>
            <a:r>
              <a:rPr lang="es-MX" i="1" dirty="0"/>
              <a:t>.</a:t>
            </a:r>
            <a:r>
              <a:rPr lang="es-MX" dirty="0"/>
              <a:t> México: UNAM, Facultad de Filosofía y Letras. Tesis de Licenciatura en Bibliotecología.</a:t>
            </a:r>
          </a:p>
          <a:p>
            <a:r>
              <a:rPr lang="es-MX" dirty="0" err="1"/>
              <a:t>Higashida</a:t>
            </a:r>
            <a:r>
              <a:rPr lang="es-MX" dirty="0"/>
              <a:t>, B. (1995). </a:t>
            </a:r>
            <a:r>
              <a:rPr lang="es-MX" i="1" dirty="0"/>
              <a:t>Educación para la salud.</a:t>
            </a:r>
            <a:r>
              <a:rPr lang="es-MX" dirty="0"/>
              <a:t> México: Interamericana Mac Graw Hill.</a:t>
            </a:r>
          </a:p>
          <a:p>
            <a:r>
              <a:rPr lang="es-MX" dirty="0"/>
              <a:t>Juárez, B. y Martínez, P. (2000). </a:t>
            </a:r>
            <a:r>
              <a:rPr lang="es-MX" i="1" dirty="0"/>
              <a:t>El uso de metadatos en la biblioteca digital.</a:t>
            </a:r>
            <a:r>
              <a:rPr lang="es-MX" dirty="0"/>
              <a:t> Trabajo presentado en las XXXI Jornadas Mexicanas de Biblioteconomía de 2000.</a:t>
            </a:r>
          </a:p>
          <a:p>
            <a:r>
              <a:rPr lang="es-MX" dirty="0"/>
              <a:t>-------- (2001). </a:t>
            </a:r>
            <a:r>
              <a:rPr lang="es-MX" i="1" dirty="0"/>
              <a:t>Uso de los metadatos en el orden documental. </a:t>
            </a:r>
            <a:r>
              <a:rPr lang="es-MX" dirty="0"/>
              <a:t>Trabajo presentado en las XXXII Jornadas Mexicanas de Biblioteconomía de 2001.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5553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Para profundizar en el tema: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 smtClean="0"/>
              <a:t>Bibliotecas UNAM (2013) Recursos para usuarios: guías y consejos de búsqueda. ¿cómo hacer citas y referencias en formato APA? UNAM Recuperado de: </a:t>
            </a:r>
            <a:r>
              <a:rPr lang="es-MX" u="sng" dirty="0" smtClean="0">
                <a:hlinkClick r:id="rId2"/>
              </a:rPr>
              <a:t>http://www.dgbiblio.unam.mx/index.php/guias-y-consejos-de-busqueda/como-citar</a:t>
            </a:r>
            <a:r>
              <a:rPr lang="es-MX" dirty="0" smtClean="0"/>
              <a:t> </a:t>
            </a:r>
          </a:p>
          <a:p>
            <a:r>
              <a:rPr lang="es-MX" dirty="0" smtClean="0"/>
              <a:t>Zavala T., Sylvia (2009) Guía a la redacción en el estilo APA. </a:t>
            </a:r>
            <a:r>
              <a:rPr lang="es-MX" dirty="0" smtClean="0"/>
              <a:t>(6ª ed.) </a:t>
            </a:r>
            <a:r>
              <a:rPr lang="es-MX" dirty="0" smtClean="0"/>
              <a:t>Biblioteca de la Universidad Metropolitana. </a:t>
            </a:r>
          </a:p>
        </p:txBody>
      </p:sp>
    </p:spTree>
    <p:extLst>
      <p:ext uri="{BB962C8B-B14F-4D97-AF65-F5344CB8AC3E}">
        <p14:creationId xmlns:p14="http://schemas.microsoft.com/office/powerpoint/2010/main" val="199914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786</Words>
  <Application>Microsoft Office PowerPoint</Application>
  <PresentationFormat>Presentación en pantalla (4:3)</PresentationFormat>
  <Paragraphs>100</Paragraphs>
  <Slides>16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Cómo elaborar referencias en formato APA</vt:lpstr>
      <vt:lpstr>¿Qué es una referencia bibliográfica?</vt:lpstr>
      <vt:lpstr>¿Cuál es la utilidad de las referencias?</vt:lpstr>
      <vt:lpstr>¿Y si tengo referencias de documentos electrónicos?</vt:lpstr>
      <vt:lpstr>¿Cómo hago una referencia en formato APA?</vt:lpstr>
      <vt:lpstr>Documentos impresos (orden de los elementos y la puntuación): </vt:lpstr>
      <vt:lpstr>Ejemplo:</vt:lpstr>
      <vt:lpstr>Publicaciones periódicas:</vt:lpstr>
      <vt:lpstr>Ejemplo</vt:lpstr>
      <vt:lpstr>Documentos electrónicos:</vt:lpstr>
      <vt:lpstr>Ejemplo</vt:lpstr>
      <vt:lpstr>¿Cómo ordeno mi lista de referencias?</vt:lpstr>
      <vt:lpstr>¿Cómo ordeno mi lista de referencias?</vt:lpstr>
      <vt:lpstr>¿Cómo ordeno mi lista de referencias?</vt:lpstr>
      <vt:lpstr>Ejemplo</vt:lpstr>
      <vt:lpstr>Para profundizar en el tema: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Cómo elaborar referencias en formato APA</dc:title>
  <dc:creator>FAUSTO</dc:creator>
  <cp:lastModifiedBy>FAUSTO</cp:lastModifiedBy>
  <cp:revision>4</cp:revision>
  <dcterms:created xsi:type="dcterms:W3CDTF">2017-04-25T03:34:19Z</dcterms:created>
  <dcterms:modified xsi:type="dcterms:W3CDTF">2017-04-25T03:57:45Z</dcterms:modified>
</cp:coreProperties>
</file>