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75" r:id="rId9"/>
    <p:sldId id="283" r:id="rId10"/>
    <p:sldId id="274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AF49"/>
    <a:srgbClr val="99D9EA"/>
    <a:srgbClr val="00A2E8"/>
    <a:srgbClr val="019EE7"/>
    <a:srgbClr val="20B04A"/>
    <a:srgbClr val="FF7F27"/>
    <a:srgbClr val="FFC460"/>
    <a:srgbClr val="000080"/>
    <a:srgbClr val="FFAEC9"/>
    <a:srgbClr val="A349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Estilo Médio 4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Estilo Médio 4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71" d="100"/>
          <a:sy n="71" d="100"/>
        </p:scale>
        <p:origin x="2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0260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3756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5660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0078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0012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6172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3976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58577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432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4587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079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BB0F3-DDC3-44C1-B509-B23C4906284C}" type="datetimeFigureOut">
              <a:rPr lang="pt-PT" smtClean="0"/>
              <a:t>18-04-2015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1CCD4-EE7D-42A8-94AA-4044CC58B26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60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91235" y="313672"/>
            <a:ext cx="8359589" cy="888061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pt-PT" b="1" dirty="0" smtClean="0">
                <a:solidFill>
                  <a:srgbClr val="C00000"/>
                </a:solidFill>
              </a:rPr>
              <a:t>Base de dados </a:t>
            </a:r>
            <a:r>
              <a:rPr lang="pt-PT" b="1" dirty="0" smtClean="0">
                <a:solidFill>
                  <a:srgbClr val="C00000"/>
                </a:solidFill>
              </a:rPr>
              <a:t>Iniciantes</a:t>
            </a:r>
            <a:endParaRPr lang="pt-PT" b="1" dirty="0">
              <a:solidFill>
                <a:srgbClr val="C0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25" y="3509682"/>
            <a:ext cx="10124210" cy="239357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91" y="1457227"/>
            <a:ext cx="3578669" cy="189180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160" y="1457226"/>
            <a:ext cx="3578669" cy="189180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829" y="1457226"/>
            <a:ext cx="3578669" cy="189180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0" y="6373906"/>
            <a:ext cx="12192000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C00000"/>
                </a:solidFill>
              </a:rPr>
              <a:t>APOIO VOLUNTARIO PARTILHADO </a:t>
            </a:r>
            <a:r>
              <a:rPr lang="pt-PT" dirty="0" smtClean="0"/>
              <a:t>                                                                                              Orientador- Victor Passos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4693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60" y="103700"/>
            <a:ext cx="9435170" cy="51646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7347" y="5688106"/>
            <a:ext cx="9327229" cy="905761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pt-PT" sz="7200" b="1" dirty="0" smtClean="0">
                <a:solidFill>
                  <a:srgbClr val="C00000"/>
                </a:solidFill>
              </a:rPr>
              <a:t>“A teoria da Base de dados”</a:t>
            </a:r>
            <a:endParaRPr lang="pt-PT" sz="7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0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6692153" cy="791322"/>
          </a:xfrm>
        </p:spPr>
        <p:txBody>
          <a:bodyPr/>
          <a:lstStyle/>
          <a:p>
            <a:r>
              <a:rPr lang="pt-PT" b="1" dirty="0" smtClean="0"/>
              <a:t>O que é uma base de dados?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82706" y="1551292"/>
            <a:ext cx="10515600" cy="1563034"/>
          </a:xfrm>
        </p:spPr>
        <p:txBody>
          <a:bodyPr/>
          <a:lstStyle/>
          <a:p>
            <a:r>
              <a:rPr lang="pt-PT" dirty="0" smtClean="0"/>
              <a:t>Uma base de dados é um simples repositório de informação, relacionada com um determinado assunto ou finalidade, armazenada em computador em forma de ficheiros.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672" y="2822478"/>
            <a:ext cx="4253753" cy="35823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94" y="2917500"/>
            <a:ext cx="4733365" cy="34872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375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467793" cy="549275"/>
          </a:xfrm>
        </p:spPr>
        <p:txBody>
          <a:bodyPr>
            <a:normAutofit fontScale="90000"/>
          </a:bodyPr>
          <a:lstStyle/>
          <a:p>
            <a:r>
              <a:rPr lang="pt-PT" b="1" dirty="0" smtClean="0"/>
              <a:t>Para que serve?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55848" y="1253317"/>
            <a:ext cx="10515600" cy="950826"/>
          </a:xfrm>
        </p:spPr>
        <p:txBody>
          <a:bodyPr/>
          <a:lstStyle/>
          <a:p>
            <a:r>
              <a:rPr lang="pt-PT" dirty="0" smtClean="0"/>
              <a:t>Serve para gerir vastos conjuntos de informação de modo a facilitar a organização, manutenção e pesquisa de dados.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741" y="2543060"/>
            <a:ext cx="5112826" cy="350519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5" y="2327565"/>
            <a:ext cx="5634055" cy="381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3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831080" cy="848533"/>
          </a:xfrm>
        </p:spPr>
        <p:txBody>
          <a:bodyPr/>
          <a:lstStyle/>
          <a:p>
            <a:r>
              <a:rPr lang="pt-PT" b="1" dirty="0" smtClean="0"/>
              <a:t>O que é um </a:t>
            </a:r>
            <a:r>
              <a:rPr lang="pt-PT" b="1" dirty="0" smtClean="0">
                <a:solidFill>
                  <a:srgbClr val="FF0000"/>
                </a:solidFill>
              </a:rPr>
              <a:t>Campos</a:t>
            </a:r>
            <a:r>
              <a:rPr lang="pt-PT" b="1" dirty="0" smtClean="0"/>
              <a:t> 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15883" y="1825625"/>
            <a:ext cx="11554691" cy="1715597"/>
          </a:xfrm>
        </p:spPr>
        <p:txBody>
          <a:bodyPr>
            <a:normAutofit/>
          </a:bodyPr>
          <a:lstStyle/>
          <a:p>
            <a:r>
              <a:rPr lang="pt-PT" dirty="0" smtClean="0"/>
              <a:t>Numa base de dados os </a:t>
            </a:r>
            <a:r>
              <a:rPr lang="pt-PT" dirty="0"/>
              <a:t>dados podem ser divididos em partes conhecidas como </a:t>
            </a:r>
            <a:r>
              <a:rPr lang="pt-PT" b="1" dirty="0">
                <a:solidFill>
                  <a:srgbClr val="FF0000"/>
                </a:solidFill>
              </a:rPr>
              <a:t>campos</a:t>
            </a:r>
            <a:r>
              <a:rPr lang="pt-PT" dirty="0"/>
              <a:t>. Por exemplo, um computador pode representar o dia de hoje em três campos: o dia, o mês e o ano. Um campo contém, normalmente, um tipo e um tamanho definido</a:t>
            </a:r>
            <a:r>
              <a:rPr lang="pt-PT" dirty="0" smtClean="0"/>
              <a:t>.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244" y="4001294"/>
            <a:ext cx="9774427" cy="231060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540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30833" cy="915035"/>
          </a:xfrm>
        </p:spPr>
        <p:txBody>
          <a:bodyPr/>
          <a:lstStyle/>
          <a:p>
            <a:r>
              <a:rPr lang="pt-PT" b="1" dirty="0" smtClean="0"/>
              <a:t>O que é um </a:t>
            </a:r>
            <a:r>
              <a:rPr lang="pt-PT" b="1" dirty="0" smtClean="0">
                <a:solidFill>
                  <a:srgbClr val="FF0000"/>
                </a:solidFill>
              </a:rPr>
              <a:t>registo</a:t>
            </a:r>
            <a:r>
              <a:rPr lang="pt-PT" b="1" dirty="0" smtClean="0"/>
              <a:t>?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32509" y="1426615"/>
            <a:ext cx="11504815" cy="851073"/>
          </a:xfrm>
        </p:spPr>
        <p:txBody>
          <a:bodyPr>
            <a:normAutofit lnSpcReduction="10000"/>
          </a:bodyPr>
          <a:lstStyle/>
          <a:p>
            <a:r>
              <a:rPr lang="pt-PT" dirty="0" smtClean="0"/>
              <a:t>Um registo é a composição de uma série de campos que podem ter tipos e tamanhos variados.</a:t>
            </a:r>
          </a:p>
          <a:p>
            <a:endParaRPr lang="pt-PT" dirty="0" smtClean="0"/>
          </a:p>
          <a:p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95" b="65170"/>
          <a:stretch/>
        </p:blipFill>
        <p:spPr>
          <a:xfrm>
            <a:off x="740228" y="2424143"/>
            <a:ext cx="10731336" cy="41429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934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9436" y="464879"/>
            <a:ext cx="9436331" cy="715530"/>
          </a:xfrm>
        </p:spPr>
        <p:txBody>
          <a:bodyPr/>
          <a:lstStyle/>
          <a:p>
            <a:r>
              <a:rPr lang="pt-PT" b="1" dirty="0" smtClean="0"/>
              <a:t>Como é organizado uma base de dados?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39436" y="2224636"/>
            <a:ext cx="11671069" cy="3278390"/>
          </a:xfrm>
        </p:spPr>
        <p:txBody>
          <a:bodyPr>
            <a:normAutofit/>
          </a:bodyPr>
          <a:lstStyle/>
          <a:p>
            <a:r>
              <a:rPr lang="pt-PT" sz="3900" dirty="0" smtClean="0"/>
              <a:t>As bases de dados relacionais organizam os dados em conjuntos de registos de base de dados, também conhecidos </a:t>
            </a:r>
            <a:r>
              <a:rPr lang="pt-PT" sz="3900" b="1" dirty="0" smtClean="0">
                <a:solidFill>
                  <a:srgbClr val="FF0000"/>
                </a:solidFill>
              </a:rPr>
              <a:t>como linhas de uma tabela</a:t>
            </a:r>
            <a:r>
              <a:rPr lang="pt-PT" sz="3900" dirty="0" smtClean="0"/>
              <a:t>. Os </a:t>
            </a:r>
            <a:r>
              <a:rPr lang="pt-PT" sz="3900" b="1" dirty="0" smtClean="0">
                <a:solidFill>
                  <a:srgbClr val="FF0000"/>
                </a:solidFill>
              </a:rPr>
              <a:t>campos de uma tabela</a:t>
            </a:r>
            <a:r>
              <a:rPr lang="pt-PT" sz="3900" dirty="0" smtClean="0"/>
              <a:t>, que juntos formam um registo, são conhecidos como </a:t>
            </a:r>
            <a:r>
              <a:rPr lang="pt-PT" sz="3900" b="1" dirty="0" smtClean="0">
                <a:solidFill>
                  <a:srgbClr val="FF0000"/>
                </a:solidFill>
              </a:rPr>
              <a:t>colunas da tabela</a:t>
            </a:r>
            <a:r>
              <a:rPr lang="pt-PT" sz="3900" dirty="0" smtClean="0"/>
              <a:t>.</a:t>
            </a:r>
          </a:p>
          <a:p>
            <a:endParaRPr lang="pt-PT" sz="3900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1474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5745480" cy="765406"/>
          </a:xfrm>
        </p:spPr>
        <p:txBody>
          <a:bodyPr/>
          <a:lstStyle/>
          <a:p>
            <a:r>
              <a:rPr lang="pt-PT" b="1" dirty="0" smtClean="0"/>
              <a:t>O que é um formulário?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216131" y="1316713"/>
            <a:ext cx="11704320" cy="2114364"/>
          </a:xfrm>
        </p:spPr>
        <p:txBody>
          <a:bodyPr/>
          <a:lstStyle/>
          <a:p>
            <a:r>
              <a:rPr lang="pt-PT" dirty="0"/>
              <a:t>Os formulários são como expositores em lojas, que tornam mais fácil ver ou obter os artigos que procura. Dado que os formulários são objetos através dos quais o utilizador ou outras pessoas podem adicionar, editar ou mostrar os dados armazenados na base de dados do Access, a estrutura do seu formulário é importante. </a:t>
            </a:r>
            <a:endParaRPr lang="pt-PT" dirty="0" smtClean="0"/>
          </a:p>
          <a:p>
            <a:endParaRPr lang="pt-PT" dirty="0"/>
          </a:p>
        </p:txBody>
      </p:sp>
      <p:pic>
        <p:nvPicPr>
          <p:cNvPr id="4" name="Marcador de Posição de Conteúdo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61" b="33870"/>
          <a:stretch/>
        </p:blipFill>
        <p:spPr>
          <a:xfrm>
            <a:off x="3052483" y="3617259"/>
            <a:ext cx="4693024" cy="302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61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4930833" cy="715530"/>
          </a:xfrm>
        </p:spPr>
        <p:txBody>
          <a:bodyPr/>
          <a:lstStyle/>
          <a:p>
            <a:r>
              <a:rPr lang="pt-PT" b="1" dirty="0" smtClean="0"/>
              <a:t>O que é uma macro?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99505" y="1825625"/>
            <a:ext cx="11770822" cy="2530244"/>
          </a:xfrm>
        </p:spPr>
        <p:txBody>
          <a:bodyPr/>
          <a:lstStyle/>
          <a:p>
            <a:r>
              <a:rPr lang="pt-PT" dirty="0"/>
              <a:t>Uma macro é uma ferramenta que permite que você automatize tarefas e adicione funcionalidades aos seus formulários, relatórios e controles. Por exemplo, ao adicionar um botão de comando a um formulário, você associa o evento </a:t>
            </a:r>
            <a:r>
              <a:rPr lang="pt-PT" b="1" dirty="0" smtClean="0"/>
              <a:t>Ao Clicar</a:t>
            </a:r>
            <a:r>
              <a:rPr lang="pt-PT" dirty="0"/>
              <a:t> do botão a uma macro e ela conterá o comando que você deseja que o botão execute toda vem em que é clicado.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b="39278"/>
          <a:stretch/>
        </p:blipFill>
        <p:spPr>
          <a:xfrm>
            <a:off x="8525436" y="4567129"/>
            <a:ext cx="2181550" cy="176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91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16579" y="4959627"/>
            <a:ext cx="10515600" cy="1325563"/>
          </a:xfrm>
        </p:spPr>
        <p:txBody>
          <a:bodyPr>
            <a:normAutofit/>
          </a:bodyPr>
          <a:lstStyle/>
          <a:p>
            <a:r>
              <a:rPr lang="pt-PT" sz="7200" b="1" dirty="0" smtClean="0">
                <a:solidFill>
                  <a:srgbClr val="00B0F0"/>
                </a:solidFill>
              </a:rPr>
              <a:t>“A prática da Base de dados”</a:t>
            </a:r>
            <a:endParaRPr lang="pt-PT" sz="7200" b="1" dirty="0">
              <a:solidFill>
                <a:srgbClr val="00B0F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33" y="322729"/>
            <a:ext cx="9660814" cy="419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3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1" y="230655"/>
            <a:ext cx="6665258" cy="616510"/>
          </a:xfrm>
        </p:spPr>
        <p:txBody>
          <a:bodyPr>
            <a:normAutofit fontScale="90000"/>
          </a:bodyPr>
          <a:lstStyle/>
          <a:p>
            <a:r>
              <a:rPr lang="pt-PT" b="1" dirty="0" smtClean="0"/>
              <a:t>Como </a:t>
            </a:r>
            <a:r>
              <a:rPr lang="pt-PT" b="1" dirty="0"/>
              <a:t>criar uma base de dados</a:t>
            </a:r>
            <a:r>
              <a:rPr lang="pt-PT" dirty="0"/>
              <a:t>.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idx="1"/>
          </p:nvPr>
        </p:nvSpPr>
        <p:spPr>
          <a:xfrm>
            <a:off x="381001" y="1085246"/>
            <a:ext cx="10837963" cy="1321778"/>
          </a:xfrm>
        </p:spPr>
        <p:txBody>
          <a:bodyPr>
            <a:normAutofit/>
          </a:bodyPr>
          <a:lstStyle/>
          <a:p>
            <a:r>
              <a:rPr lang="pt-PT" sz="3200" dirty="0" smtClean="0"/>
              <a:t>Primeiro vai ao menu iniciar(</a:t>
            </a:r>
            <a:r>
              <a:rPr lang="pt-PT" sz="3200" dirty="0" smtClean="0">
                <a:solidFill>
                  <a:srgbClr val="FF0000"/>
                </a:solidFill>
              </a:rPr>
              <a:t>1</a:t>
            </a:r>
            <a:r>
              <a:rPr lang="pt-PT" sz="3200" dirty="0" smtClean="0"/>
              <a:t>)-&gt;Todos os programas(</a:t>
            </a:r>
            <a:r>
              <a:rPr lang="pt-PT" sz="3200" dirty="0" smtClean="0">
                <a:solidFill>
                  <a:srgbClr val="00B0F0"/>
                </a:solidFill>
              </a:rPr>
              <a:t>2</a:t>
            </a:r>
            <a:r>
              <a:rPr lang="pt-PT" sz="3200" dirty="0" smtClean="0"/>
              <a:t>)-&gt; Microsoft Office 2013(</a:t>
            </a:r>
            <a:r>
              <a:rPr lang="pt-PT" sz="3200" dirty="0" smtClean="0">
                <a:solidFill>
                  <a:srgbClr val="00B050"/>
                </a:solidFill>
              </a:rPr>
              <a:t>3</a:t>
            </a:r>
            <a:r>
              <a:rPr lang="pt-PT" sz="3200" dirty="0" smtClean="0"/>
              <a:t>)-&gt;</a:t>
            </a:r>
            <a:r>
              <a:rPr lang="pt-PT" sz="3600" b="1" dirty="0" smtClean="0">
                <a:solidFill>
                  <a:srgbClr val="FF0000"/>
                </a:solidFill>
              </a:rPr>
              <a:t>Access 2013(4</a:t>
            </a:r>
            <a:r>
              <a:rPr lang="pt-PT" sz="3200" dirty="0" smtClean="0"/>
              <a:t>)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657" y="1494985"/>
            <a:ext cx="1058201" cy="91203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42" y="2407024"/>
            <a:ext cx="3959199" cy="421007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707" y="2407025"/>
            <a:ext cx="4410634" cy="421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2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295835" y="236010"/>
            <a:ext cx="11389659" cy="1630330"/>
          </a:xfrm>
        </p:spPr>
        <p:txBody>
          <a:bodyPr>
            <a:normAutofit/>
          </a:bodyPr>
          <a:lstStyle/>
          <a:p>
            <a:r>
              <a:rPr lang="pt-PT" dirty="0" smtClean="0"/>
              <a:t>Depois de abrir o Access 2013 selecionas </a:t>
            </a:r>
            <a:r>
              <a:rPr lang="pt-PT" dirty="0"/>
              <a:t>a</a:t>
            </a:r>
            <a:r>
              <a:rPr lang="pt-PT" dirty="0" smtClean="0"/>
              <a:t> opção </a:t>
            </a:r>
            <a:r>
              <a:rPr lang="pt-PT" b="1" dirty="0" smtClean="0">
                <a:solidFill>
                  <a:srgbClr val="FF0000"/>
                </a:solidFill>
              </a:rPr>
              <a:t>“Base de Dados de ambiente de trabalho(5)</a:t>
            </a:r>
            <a:r>
              <a:rPr lang="pt-PT" dirty="0" smtClean="0"/>
              <a:t> e aparecerá uma janela para colocar a </a:t>
            </a:r>
            <a:r>
              <a:rPr lang="pt-PT" u="sng" dirty="0">
                <a:solidFill>
                  <a:srgbClr val="7030A0"/>
                </a:solidFill>
              </a:rPr>
              <a:t>L</a:t>
            </a:r>
            <a:r>
              <a:rPr lang="pt-PT" u="sng" dirty="0" smtClean="0">
                <a:solidFill>
                  <a:srgbClr val="7030A0"/>
                </a:solidFill>
              </a:rPr>
              <a:t>ocalização</a:t>
            </a:r>
            <a:r>
              <a:rPr lang="pt-PT" dirty="0" smtClean="0"/>
              <a:t> para criar uma base de dados e o seu </a:t>
            </a:r>
            <a:r>
              <a:rPr lang="pt-PT" b="1" dirty="0">
                <a:solidFill>
                  <a:schemeClr val="accent2"/>
                </a:solidFill>
              </a:rPr>
              <a:t>N</a:t>
            </a:r>
            <a:r>
              <a:rPr lang="pt-PT" b="1" dirty="0" smtClean="0">
                <a:solidFill>
                  <a:schemeClr val="accent2"/>
                </a:solidFill>
              </a:rPr>
              <a:t>ome</a:t>
            </a:r>
            <a:r>
              <a:rPr lang="pt-PT" b="1" dirty="0" smtClean="0"/>
              <a:t> </a:t>
            </a:r>
            <a:r>
              <a:rPr lang="pt-PT" dirty="0" smtClean="0"/>
              <a:t>e clique em criar.</a:t>
            </a:r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136" y="1866340"/>
            <a:ext cx="5415770" cy="36078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9" y="1866340"/>
            <a:ext cx="6466610" cy="4553510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8644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7530" y="27181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pt-PT" dirty="0" smtClean="0"/>
              <a:t>Depois de criar a sua base de dados deverá ter este aspeto, como podemos ver está em branco!</a:t>
            </a:r>
            <a:endParaRPr lang="pt-PT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88" y="1597382"/>
            <a:ext cx="10260106" cy="50926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31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78424" y="203759"/>
            <a:ext cx="9175376" cy="495487"/>
          </a:xfrm>
        </p:spPr>
        <p:txBody>
          <a:bodyPr>
            <a:normAutofit fontScale="90000"/>
          </a:bodyPr>
          <a:lstStyle/>
          <a:p>
            <a:pPr algn="ctr"/>
            <a:r>
              <a:rPr lang="pt-PT" b="1" dirty="0" smtClean="0">
                <a:solidFill>
                  <a:srgbClr val="FF0000"/>
                </a:solidFill>
              </a:rPr>
              <a:t>Como </a:t>
            </a:r>
            <a:r>
              <a:rPr lang="pt-PT" b="1" dirty="0">
                <a:solidFill>
                  <a:srgbClr val="FF0000"/>
                </a:solidFill>
              </a:rPr>
              <a:t>criar campos e os tipos de campos.</a:t>
            </a:r>
          </a:p>
        </p:txBody>
      </p:sp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174" b="48035"/>
          <a:stretch/>
        </p:blipFill>
        <p:spPr>
          <a:xfrm>
            <a:off x="1515218" y="1886455"/>
            <a:ext cx="9686182" cy="4837074"/>
          </a:xfrm>
          <a:ln w="38100">
            <a:solidFill>
              <a:srgbClr val="C00000"/>
            </a:solidFill>
          </a:ln>
        </p:spPr>
      </p:pic>
      <p:sp>
        <p:nvSpPr>
          <p:cNvPr id="7" name="CaixaDeTexto 6"/>
          <p:cNvSpPr txBox="1"/>
          <p:nvPr/>
        </p:nvSpPr>
        <p:spPr>
          <a:xfrm>
            <a:off x="838200" y="877352"/>
            <a:ext cx="1051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/>
              <a:t>Para criar um novo campo basta Carregar  em “</a:t>
            </a:r>
            <a:r>
              <a:rPr lang="pt-PT" sz="2400" b="1" dirty="0" smtClean="0"/>
              <a:t>Clicar para Adicionar</a:t>
            </a:r>
            <a:r>
              <a:rPr lang="pt-PT" sz="2400" dirty="0" smtClean="0"/>
              <a:t>”(</a:t>
            </a:r>
            <a:r>
              <a:rPr lang="pt-PT" sz="2400" dirty="0" smtClean="0">
                <a:solidFill>
                  <a:srgbClr val="FFAEC9"/>
                </a:solidFill>
              </a:rPr>
              <a:t>6</a:t>
            </a:r>
            <a:r>
              <a:rPr lang="pt-PT" sz="2400" dirty="0" smtClean="0"/>
              <a:t>) e escolher o tipo de campo que deseja.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151727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63670" y="107577"/>
            <a:ext cx="6593540" cy="470647"/>
          </a:xfrm>
        </p:spPr>
        <p:txBody>
          <a:bodyPr>
            <a:noAutofit/>
          </a:bodyPr>
          <a:lstStyle/>
          <a:p>
            <a:r>
              <a:rPr lang="pt-PT" sz="3200" b="1" dirty="0" smtClean="0">
                <a:solidFill>
                  <a:srgbClr val="FF0000"/>
                </a:solidFill>
              </a:rPr>
              <a:t>Mas que tipo de campo escolhemos?</a:t>
            </a:r>
            <a:endParaRPr lang="pt-PT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Marcador de Posição de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832530"/>
              </p:ext>
            </p:extLst>
          </p:nvPr>
        </p:nvGraphicFramePr>
        <p:xfrm>
          <a:off x="941294" y="672352"/>
          <a:ext cx="10152529" cy="5816993"/>
        </p:xfrm>
        <a:graphic>
          <a:graphicData uri="http://schemas.openxmlformats.org/drawingml/2006/table">
            <a:tbl>
              <a:tblPr firstCol="1" lastCol="1" bandCol="1">
                <a:tableStyleId>{8A107856-5554-42FB-B03E-39F5DBC370BA}</a:tableStyleId>
              </a:tblPr>
              <a:tblGrid>
                <a:gridCol w="4767119"/>
                <a:gridCol w="5385410"/>
              </a:tblGrid>
              <a:tr h="385005">
                <a:tc>
                  <a:txBody>
                    <a:bodyPr/>
                    <a:lstStyle/>
                    <a:p>
                      <a:pPr fontAlgn="t"/>
                      <a:r>
                        <a:rPr lang="pt-PT" sz="1800" dirty="0" smtClean="0">
                          <a:effectLst/>
                        </a:rPr>
                        <a:t>Se quiser  </a:t>
                      </a:r>
                      <a:r>
                        <a:rPr lang="pt-PT" sz="1800" dirty="0">
                          <a:effectLst/>
                        </a:rPr>
                        <a:t>introduzir:</a:t>
                      </a:r>
                      <a:endParaRPr lang="pt-PT" sz="18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800" dirty="0" smtClean="0">
                          <a:effectLst/>
                        </a:rPr>
                        <a:t>Tipo de campos:</a:t>
                      </a:r>
                      <a:endParaRPr lang="pt-PT" sz="18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João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Texto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962208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http://www.contoso.com</a:t>
                      </a:r>
                    </a:p>
                    <a:p>
                      <a:pPr fontAlgn="t"/>
                      <a:r>
                        <a:rPr lang="pt-PT" sz="1400" dirty="0">
                          <a:effectLst/>
                        </a:rPr>
                        <a:t>Pode utilizar qualquer prefixo de Protocolo Internet válido. Por exemplo, http://, https:// e mailto: são prefixos válidos.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Hiperligação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50000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Número, Número Inteiro Longo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50.000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Número, Número Inteiro Longo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50.000,99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Número, Duplo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50000,389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Número, Duplo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779895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31/12/2006</a:t>
                      </a:r>
                    </a:p>
                    <a:p>
                      <a:pPr fontAlgn="t"/>
                      <a:r>
                        <a:rPr lang="pt-PT" sz="1400" dirty="0">
                          <a:effectLst/>
                        </a:rPr>
                        <a:t>Os formatos de data e hora reconhecidos são os da região do utilizador.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Data/Hora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31 de Dezembro de 2006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Data/Hora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10:50:23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Data/Hora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10:50 </a:t>
                      </a:r>
                      <a:r>
                        <a:rPr lang="pt-PT" sz="1400" dirty="0" err="1">
                          <a:effectLst/>
                        </a:rPr>
                        <a:t>am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Data/Hora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17:50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Data/Hora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597581"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$12,50</a:t>
                      </a:r>
                    </a:p>
                    <a:p>
                      <a:pPr fontAlgn="t"/>
                      <a:r>
                        <a:rPr lang="pt-PT" sz="1400">
                          <a:effectLst/>
                        </a:rPr>
                        <a:t>O símbolo de moeda reconhecido é o da região do utilizador.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Moeda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21,75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Número, Duplo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123,00%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Número, Duplo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  <a:tr h="257692">
                <a:tc>
                  <a:txBody>
                    <a:bodyPr/>
                    <a:lstStyle/>
                    <a:p>
                      <a:pPr fontAlgn="t"/>
                      <a:r>
                        <a:rPr lang="pt-PT" sz="1400">
                          <a:effectLst/>
                        </a:rPr>
                        <a:t>3,46E+03</a:t>
                      </a:r>
                      <a:endParaRPr lang="pt-PT" sz="140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t-PT" sz="1400" dirty="0">
                          <a:effectLst/>
                        </a:rPr>
                        <a:t>Número, Duplo</a:t>
                      </a:r>
                      <a:endParaRPr lang="pt-PT" sz="1400" dirty="0">
                        <a:solidFill>
                          <a:srgbClr val="363636"/>
                        </a:solidFill>
                        <a:effectLst/>
                      </a:endParaRPr>
                    </a:p>
                  </a:txBody>
                  <a:tcPr marL="24814" marR="49627" marT="19851" marB="1985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028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1706" y="123078"/>
            <a:ext cx="11685494" cy="1019922"/>
          </a:xfrm>
        </p:spPr>
        <p:txBody>
          <a:bodyPr>
            <a:normAutofit/>
          </a:bodyPr>
          <a:lstStyle/>
          <a:p>
            <a:pPr algn="just"/>
            <a:r>
              <a:rPr lang="pt-PT" sz="3200" b="1" dirty="0" smtClean="0"/>
              <a:t>Depois de criar o seu campo dá um nome a ele na primeira linha da tabela(</a:t>
            </a:r>
            <a:r>
              <a:rPr lang="pt-PT" sz="3200" b="1" dirty="0" smtClean="0">
                <a:solidFill>
                  <a:srgbClr val="FF7F27"/>
                </a:solidFill>
              </a:rPr>
              <a:t>7</a:t>
            </a:r>
            <a:r>
              <a:rPr lang="pt-PT" sz="3200" b="1" dirty="0" smtClean="0"/>
              <a:t>), que é onde fica normalmente os nomes dos campos</a:t>
            </a:r>
            <a:r>
              <a:rPr lang="pt-PT" sz="3200" dirty="0" smtClean="0"/>
              <a:t>.</a:t>
            </a:r>
            <a:endParaRPr lang="pt-PT" sz="320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" r="59393" b="77022"/>
          <a:stretch/>
        </p:blipFill>
        <p:spPr>
          <a:xfrm>
            <a:off x="591671" y="1317812"/>
            <a:ext cx="11080375" cy="5351929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6629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8259" y="107577"/>
            <a:ext cx="11806517" cy="1583112"/>
          </a:xfrm>
        </p:spPr>
        <p:txBody>
          <a:bodyPr>
            <a:normAutofit/>
          </a:bodyPr>
          <a:lstStyle/>
          <a:p>
            <a:r>
              <a:rPr lang="pt-PT" sz="3600" dirty="0" smtClean="0"/>
              <a:t>Depois é só preencher o campo com acordo o tipo de campo que você escolheu(passo </a:t>
            </a:r>
            <a:r>
              <a:rPr lang="pt-PT" sz="3600" dirty="0" smtClean="0">
                <a:solidFill>
                  <a:srgbClr val="FFAEC9"/>
                </a:solidFill>
              </a:rPr>
              <a:t>6</a:t>
            </a:r>
            <a:r>
              <a:rPr lang="pt-PT" sz="3600" dirty="0" smtClean="0"/>
              <a:t>) e a informação que deseja armazenar(</a:t>
            </a:r>
            <a:r>
              <a:rPr lang="pt-PT" sz="3600" dirty="0" smtClean="0">
                <a:solidFill>
                  <a:srgbClr val="A349A4"/>
                </a:solidFill>
              </a:rPr>
              <a:t>8</a:t>
            </a:r>
            <a:r>
              <a:rPr lang="pt-PT" sz="3600" dirty="0" smtClean="0"/>
              <a:t>).</a:t>
            </a:r>
            <a:endParaRPr lang="pt-PT" sz="3600" dirty="0"/>
          </a:p>
        </p:txBody>
      </p:sp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47" b="67119"/>
          <a:stretch/>
        </p:blipFill>
        <p:spPr>
          <a:xfrm>
            <a:off x="336176" y="1788459"/>
            <a:ext cx="11524130" cy="4854387"/>
          </a:xfr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986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3515" y="159852"/>
            <a:ext cx="6694073" cy="714208"/>
          </a:xfrm>
        </p:spPr>
        <p:txBody>
          <a:bodyPr/>
          <a:lstStyle/>
          <a:p>
            <a:r>
              <a:rPr lang="pt-PT" b="1" dirty="0" smtClean="0"/>
              <a:t>Como criar um novo registo?</a:t>
            </a:r>
            <a:endParaRPr lang="pt-PT" b="1" dirty="0"/>
          </a:p>
        </p:txBody>
      </p:sp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32" b="73123"/>
          <a:stretch/>
        </p:blipFill>
        <p:spPr>
          <a:xfrm>
            <a:off x="4639235" y="2170733"/>
            <a:ext cx="6911789" cy="4071029"/>
          </a:xfr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6" name="Seta para cima 5"/>
          <p:cNvSpPr/>
          <p:nvPr/>
        </p:nvSpPr>
        <p:spPr>
          <a:xfrm>
            <a:off x="8095129" y="5500011"/>
            <a:ext cx="942392" cy="475862"/>
          </a:xfrm>
          <a:prstGeom prst="upArrow">
            <a:avLst>
              <a:gd name="adj1" fmla="val 13350"/>
              <a:gd name="adj2" fmla="val 3620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256775" y="970404"/>
            <a:ext cx="11536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/>
              <a:t>Para criar um novo registo, basta selecionar um campo em baixo do nosso 1º registo(</a:t>
            </a:r>
            <a:r>
              <a:rPr lang="pt-PT" sz="2400" dirty="0" smtClean="0">
                <a:solidFill>
                  <a:srgbClr val="000080"/>
                </a:solidFill>
              </a:rPr>
              <a:t>9</a:t>
            </a:r>
            <a:r>
              <a:rPr lang="pt-PT" sz="2400" dirty="0" smtClean="0"/>
              <a:t>) ao lado do (Novo), e começar a preencher um campo, ai automaticamente cria um novo registo.</a:t>
            </a:r>
            <a:endParaRPr lang="pt-PT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256775" y="5041433"/>
            <a:ext cx="3993776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PT" sz="2400" b="1" i="1" dirty="0" smtClean="0"/>
              <a:t>Dica</a:t>
            </a:r>
            <a:r>
              <a:rPr lang="pt-PT" sz="2400" b="1" i="1" dirty="0" smtClean="0"/>
              <a:t>: </a:t>
            </a:r>
            <a:r>
              <a:rPr lang="pt-PT" sz="2400" dirty="0" smtClean="0"/>
              <a:t>Vai gravando o teu trabalho, para não o perderes</a:t>
            </a:r>
            <a:r>
              <a:rPr lang="pt-PT" sz="2400" dirty="0" smtClean="0"/>
              <a:t>.</a:t>
            </a:r>
          </a:p>
          <a:p>
            <a:endParaRPr lang="pt-PT" sz="2400" dirty="0" smtClean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163" y="5737942"/>
            <a:ext cx="503820" cy="50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4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5441" y="181671"/>
            <a:ext cx="5804218" cy="603553"/>
          </a:xfrm>
        </p:spPr>
        <p:txBody>
          <a:bodyPr>
            <a:normAutofit fontScale="90000"/>
          </a:bodyPr>
          <a:lstStyle/>
          <a:p>
            <a:r>
              <a:rPr lang="pt-PT" b="1" dirty="0" smtClean="0"/>
              <a:t>Como criar um formulário?</a:t>
            </a:r>
            <a:endParaRPr lang="pt-PT" b="1" dirty="0"/>
          </a:p>
        </p:txBody>
      </p:sp>
      <p:pic>
        <p:nvPicPr>
          <p:cNvPr id="10" name="Marcador de Posição de Conteúdo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53" y="2447366"/>
            <a:ext cx="6537129" cy="4212358"/>
          </a:xfrm>
          <a:ln w="38100">
            <a:solidFill>
              <a:srgbClr val="C00000"/>
            </a:solidFill>
          </a:ln>
        </p:spPr>
      </p:pic>
      <p:sp>
        <p:nvSpPr>
          <p:cNvPr id="11" name="CaixaDeTexto 10"/>
          <p:cNvSpPr txBox="1"/>
          <p:nvPr/>
        </p:nvSpPr>
        <p:spPr>
          <a:xfrm>
            <a:off x="172953" y="785224"/>
            <a:ext cx="1190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/>
              <a:t>Depois de criar a sua tabela(Pode usar a mesma), você vai ao separador CRIAR</a:t>
            </a:r>
            <a:r>
              <a:rPr lang="pt-PT" sz="2800" dirty="0" smtClean="0">
                <a:solidFill>
                  <a:srgbClr val="00A2E8"/>
                </a:solidFill>
              </a:rPr>
              <a:t>(10)</a:t>
            </a:r>
            <a:r>
              <a:rPr lang="pt-PT" sz="2800" dirty="0" smtClean="0"/>
              <a:t> e clica em Formulário</a:t>
            </a:r>
            <a:r>
              <a:rPr lang="pt-PT" sz="2800" dirty="0" smtClean="0">
                <a:solidFill>
                  <a:srgbClr val="FF7F27"/>
                </a:solidFill>
              </a:rPr>
              <a:t>(11)</a:t>
            </a:r>
            <a:r>
              <a:rPr lang="pt-PT" sz="2800" dirty="0" smtClean="0"/>
              <a:t>.</a:t>
            </a:r>
            <a:endParaRPr lang="pt-PT" sz="2800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447" y="2855758"/>
            <a:ext cx="5206482" cy="3803966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7967243" y="1598892"/>
            <a:ext cx="1810139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PT" dirty="0" smtClean="0"/>
              <a:t>Deve ficar com este aspeto</a:t>
            </a:r>
            <a:endParaRPr lang="pt-PT" dirty="0"/>
          </a:p>
        </p:txBody>
      </p:sp>
      <p:sp>
        <p:nvSpPr>
          <p:cNvPr id="5" name="Seta para baixo 4"/>
          <p:cNvSpPr/>
          <p:nvPr/>
        </p:nvSpPr>
        <p:spPr>
          <a:xfrm>
            <a:off x="8382456" y="2281018"/>
            <a:ext cx="979715" cy="574740"/>
          </a:xfrm>
          <a:prstGeom prst="downArrow">
            <a:avLst>
              <a:gd name="adj1" fmla="val 21429"/>
              <a:gd name="adj2" fmla="val 5000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8840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908" b="75039"/>
          <a:stretch/>
        </p:blipFill>
        <p:spPr>
          <a:xfrm>
            <a:off x="228600" y="429208"/>
            <a:ext cx="6606367" cy="2192967"/>
          </a:xfrm>
          <a:ln w="38100">
            <a:solidFill>
              <a:srgbClr val="C00000"/>
            </a:solidFill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68" t="5987"/>
          <a:stretch/>
        </p:blipFill>
        <p:spPr>
          <a:xfrm>
            <a:off x="7086600" y="429208"/>
            <a:ext cx="5002305" cy="610222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10" name="CaixaDeTexto 9"/>
          <p:cNvSpPr txBox="1"/>
          <p:nvPr/>
        </p:nvSpPr>
        <p:spPr>
          <a:xfrm>
            <a:off x="107577" y="2826899"/>
            <a:ext cx="6727390" cy="3477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PT" sz="2000" dirty="0" smtClean="0"/>
              <a:t>No separador Estrutura, você pode adicionar Objetos</a:t>
            </a:r>
            <a:r>
              <a:rPr lang="pt-PT" sz="2000" dirty="0" smtClean="0">
                <a:solidFill>
                  <a:srgbClr val="20B04A"/>
                </a:solidFill>
              </a:rPr>
              <a:t>(12)</a:t>
            </a:r>
            <a:r>
              <a:rPr lang="pt-PT" sz="2000" dirty="0" smtClean="0"/>
              <a:t>, para o teu formulário, como botões, links ,etc.!</a:t>
            </a:r>
          </a:p>
          <a:p>
            <a:endParaRPr lang="pt-PT" sz="2000" dirty="0"/>
          </a:p>
          <a:p>
            <a:endParaRPr lang="pt-PT" sz="2000" dirty="0"/>
          </a:p>
          <a:p>
            <a:endParaRPr lang="pt-PT" sz="2000" dirty="0" smtClean="0"/>
          </a:p>
          <a:p>
            <a:r>
              <a:rPr lang="pt-PT" sz="2000" dirty="0" smtClean="0"/>
              <a:t>------------------------------------------------------------------------------</a:t>
            </a:r>
          </a:p>
          <a:p>
            <a:endParaRPr lang="pt-PT" sz="2000" dirty="0"/>
          </a:p>
          <a:p>
            <a:endParaRPr lang="pt-PT" sz="2000" dirty="0" smtClean="0"/>
          </a:p>
          <a:p>
            <a:r>
              <a:rPr lang="pt-PT" sz="2000" dirty="0" smtClean="0"/>
              <a:t>No painel do lado direito, </a:t>
            </a:r>
            <a:r>
              <a:rPr lang="pt-PT" sz="2000" dirty="0" smtClean="0">
                <a:solidFill>
                  <a:srgbClr val="019EE7"/>
                </a:solidFill>
              </a:rPr>
              <a:t>(13</a:t>
            </a:r>
            <a:r>
              <a:rPr lang="pt-PT" sz="2000" dirty="0" smtClean="0">
                <a:solidFill>
                  <a:srgbClr val="00A2E8"/>
                </a:solidFill>
              </a:rPr>
              <a:t>) </a:t>
            </a:r>
            <a:r>
              <a:rPr lang="pt-PT" sz="2000" dirty="0" smtClean="0"/>
              <a:t>se encontra as propriedades do seu formulário, lembrando que tudo que está no seu formulário tem as suas propriedades.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177682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81400" y="166394"/>
            <a:ext cx="8359588" cy="554802"/>
          </a:xfrm>
        </p:spPr>
        <p:txBody>
          <a:bodyPr>
            <a:noAutofit/>
          </a:bodyPr>
          <a:lstStyle/>
          <a:p>
            <a:r>
              <a:rPr lang="pt-PT" sz="3600" b="1" dirty="0" smtClean="0"/>
              <a:t>Como criar um botão para passar de registo!</a:t>
            </a:r>
            <a:endParaRPr lang="pt-PT" sz="3600" b="1" dirty="0"/>
          </a:p>
        </p:txBody>
      </p:sp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55" b="82129"/>
          <a:stretch/>
        </p:blipFill>
        <p:spPr>
          <a:xfrm>
            <a:off x="134470" y="927847"/>
            <a:ext cx="6078071" cy="1976718"/>
          </a:xfrm>
          <a:ln w="28575">
            <a:solidFill>
              <a:srgbClr val="C0000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5" t="14014" r="19926" b="41904"/>
          <a:stretch/>
        </p:blipFill>
        <p:spPr>
          <a:xfrm>
            <a:off x="6360459" y="954741"/>
            <a:ext cx="5620870" cy="494783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8" name="CaixaDeTexto 7"/>
          <p:cNvSpPr txBox="1"/>
          <p:nvPr/>
        </p:nvSpPr>
        <p:spPr>
          <a:xfrm>
            <a:off x="134470" y="3317868"/>
            <a:ext cx="6078071" cy="28623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pt-PT" sz="2000" dirty="0" smtClean="0"/>
              <a:t>Para criar o botão, basta ir ao separador Estrutura</a:t>
            </a:r>
            <a:r>
              <a:rPr lang="pt-PT" sz="2000" dirty="0"/>
              <a:t> </a:t>
            </a:r>
            <a:r>
              <a:rPr lang="pt-PT" sz="2000" dirty="0" smtClean="0"/>
              <a:t>e carregas em “botão” e clicas em seguida onde desejas coloca-lo.</a:t>
            </a:r>
          </a:p>
          <a:p>
            <a:pPr algn="just"/>
            <a:endParaRPr lang="pt-PT" sz="2000" dirty="0"/>
          </a:p>
          <a:p>
            <a:pPr algn="just"/>
            <a:endParaRPr lang="pt-PT" sz="2000" dirty="0" smtClean="0"/>
          </a:p>
          <a:p>
            <a:pPr algn="just"/>
            <a:r>
              <a:rPr lang="pt-PT" sz="2000" dirty="0" smtClean="0"/>
              <a:t>Depois aparecerá uma nova janela onde tens de selecionar nas Categorias: “Navegação em registos” e nas Ações : “Ir para o registo seguinte”, depois é </a:t>
            </a:r>
            <a:r>
              <a:rPr lang="pt-PT" sz="2000" dirty="0" err="1" smtClean="0"/>
              <a:t>so</a:t>
            </a:r>
            <a:r>
              <a:rPr lang="pt-PT" sz="2000" dirty="0" smtClean="0"/>
              <a:t> carregar no botão  “Seguinte”.</a:t>
            </a:r>
          </a:p>
        </p:txBody>
      </p:sp>
      <p:sp>
        <p:nvSpPr>
          <p:cNvPr id="9" name="Seta para cima 8"/>
          <p:cNvSpPr/>
          <p:nvPr/>
        </p:nvSpPr>
        <p:spPr>
          <a:xfrm>
            <a:off x="10235681" y="5324076"/>
            <a:ext cx="662474" cy="578498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21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6363477" y="2891118"/>
            <a:ext cx="5402425" cy="385491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Retângulo 7"/>
          <p:cNvSpPr/>
          <p:nvPr/>
        </p:nvSpPr>
        <p:spPr>
          <a:xfrm>
            <a:off x="6363476" y="333082"/>
            <a:ext cx="5402426" cy="23428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410546" y="333082"/>
            <a:ext cx="5842661" cy="36875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8" t="16585" r="19757" b="43746"/>
          <a:stretch/>
        </p:blipFill>
        <p:spPr>
          <a:xfrm>
            <a:off x="542621" y="409193"/>
            <a:ext cx="5710586" cy="3515895"/>
          </a:xfrm>
        </p:spPr>
      </p:pic>
      <p:sp>
        <p:nvSpPr>
          <p:cNvPr id="5" name="CaixaDeTexto 4"/>
          <p:cNvSpPr txBox="1"/>
          <p:nvPr/>
        </p:nvSpPr>
        <p:spPr>
          <a:xfrm>
            <a:off x="6478484" y="409193"/>
            <a:ext cx="52874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400" b="1" dirty="0" smtClean="0"/>
              <a:t>Depois você poderá escolher se você quer uma imagem no botão ou um texto, isto é ao seu gosto porque não vai influenciar na “ação” do seu botão, depois é só carregar no botão seguinte</a:t>
            </a:r>
            <a:r>
              <a:rPr lang="pt-PT" sz="2000" b="1" dirty="0" smtClean="0"/>
              <a:t>.</a:t>
            </a:r>
            <a:endParaRPr lang="pt-PT" sz="2000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24" t="21076" r="21588" b="44675"/>
          <a:stretch/>
        </p:blipFill>
        <p:spPr>
          <a:xfrm>
            <a:off x="6478484" y="3054486"/>
            <a:ext cx="5166669" cy="3588361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05810" y="4182036"/>
            <a:ext cx="5836918" cy="256399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/>
          <p:cNvSpPr txBox="1"/>
          <p:nvPr/>
        </p:nvSpPr>
        <p:spPr>
          <a:xfrm>
            <a:off x="410546" y="4671630"/>
            <a:ext cx="56406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400" b="1" dirty="0" smtClean="0"/>
              <a:t>Nesta janela você coloca o nome do seu botão, este nome não aparece fisicamente no seu formulário, mas ajuda a referenciar depois mais tarde. </a:t>
            </a:r>
            <a:endParaRPr lang="pt-PT" sz="2400" b="1" dirty="0"/>
          </a:p>
        </p:txBody>
      </p:sp>
    </p:spTree>
    <p:extLst>
      <p:ext uri="{BB962C8B-B14F-4D97-AF65-F5344CB8AC3E}">
        <p14:creationId xmlns:p14="http://schemas.microsoft.com/office/powerpoint/2010/main" val="274724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45624" y="256548"/>
            <a:ext cx="5226423" cy="585844"/>
          </a:xfrm>
        </p:spPr>
        <p:txBody>
          <a:bodyPr>
            <a:normAutofit fontScale="90000"/>
          </a:bodyPr>
          <a:lstStyle/>
          <a:p>
            <a:r>
              <a:rPr lang="pt-PT" b="1" dirty="0" smtClean="0"/>
              <a:t>Como criar uma macro?</a:t>
            </a:r>
            <a:endParaRPr lang="pt-PT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5" b="76871"/>
          <a:stretch/>
        </p:blipFill>
        <p:spPr>
          <a:xfrm>
            <a:off x="278362" y="842392"/>
            <a:ext cx="9084906" cy="20829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9520518" y="1283698"/>
            <a:ext cx="255045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dirty="0" smtClean="0"/>
              <a:t>Para criar uma macro, basta ir ao separador “Criar” e carregar em macro</a:t>
            </a:r>
            <a:r>
              <a:rPr lang="pt-PT" dirty="0" smtClean="0">
                <a:solidFill>
                  <a:srgbClr val="99D9EA"/>
                </a:solidFill>
              </a:rPr>
              <a:t>(16)</a:t>
            </a:r>
            <a:r>
              <a:rPr lang="pt-PT" dirty="0" smtClean="0"/>
              <a:t>.</a:t>
            </a:r>
            <a:endParaRPr lang="pt-PT" dirty="0"/>
          </a:p>
        </p:txBody>
      </p:sp>
      <p:sp>
        <p:nvSpPr>
          <p:cNvPr id="6" name="CaixaDeTexto 5"/>
          <p:cNvSpPr txBox="1"/>
          <p:nvPr/>
        </p:nvSpPr>
        <p:spPr>
          <a:xfrm>
            <a:off x="4820815" y="3395576"/>
            <a:ext cx="2709538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sz="2000" dirty="0" smtClean="0"/>
              <a:t>Depois basta selecionar a Ação da sua macro</a:t>
            </a:r>
            <a:r>
              <a:rPr lang="pt-PT" sz="2000" dirty="0" smtClean="0">
                <a:solidFill>
                  <a:srgbClr val="1AAF49"/>
                </a:solidFill>
              </a:rPr>
              <a:t>(17)</a:t>
            </a:r>
            <a:r>
              <a:rPr lang="pt-PT" sz="2000" dirty="0" smtClean="0"/>
              <a:t>. </a:t>
            </a:r>
            <a:endParaRPr lang="pt-PT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5846" b="17823"/>
          <a:stretch/>
        </p:blipFill>
        <p:spPr>
          <a:xfrm>
            <a:off x="278362" y="3156658"/>
            <a:ext cx="4266744" cy="35240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306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07743" y="203042"/>
            <a:ext cx="5239870" cy="683187"/>
          </a:xfrm>
        </p:spPr>
        <p:txBody>
          <a:bodyPr>
            <a:normAutofit fontScale="90000"/>
          </a:bodyPr>
          <a:lstStyle/>
          <a:p>
            <a:r>
              <a:rPr lang="pt-PT" b="1" dirty="0" smtClean="0"/>
              <a:t>Exemplo de uma macro!</a:t>
            </a:r>
            <a:endParaRPr lang="pt-PT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02" b="19184"/>
          <a:stretch/>
        </p:blipFill>
        <p:spPr>
          <a:xfrm>
            <a:off x="143072" y="388964"/>
            <a:ext cx="2871644" cy="62244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CaixaDeTexto 8"/>
          <p:cNvSpPr txBox="1"/>
          <p:nvPr/>
        </p:nvSpPr>
        <p:spPr>
          <a:xfrm>
            <a:off x="4136217" y="1166266"/>
            <a:ext cx="5115359" cy="22467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sz="2000" dirty="0" smtClean="0"/>
              <a:t>Vou fazer uma macro que a ação é abrir outro formulário…</a:t>
            </a:r>
          </a:p>
          <a:p>
            <a:r>
              <a:rPr lang="pt-PT" sz="2000" dirty="0" smtClean="0"/>
              <a:t>Na ação vou meter “</a:t>
            </a:r>
            <a:r>
              <a:rPr lang="pt-PT" sz="2000" dirty="0" err="1" smtClean="0"/>
              <a:t>AbrirFormulário</a:t>
            </a:r>
            <a:r>
              <a:rPr lang="pt-PT" sz="2000" dirty="0" smtClean="0"/>
              <a:t>”.</a:t>
            </a:r>
          </a:p>
          <a:p>
            <a:endParaRPr lang="pt-PT" sz="2000" dirty="0"/>
          </a:p>
          <a:p>
            <a:r>
              <a:rPr lang="pt-PT" sz="2000" dirty="0" smtClean="0"/>
              <a:t>Depois basta Escolher o nome do formulário que deseja abrir e outras definições como a vista dele e o modo de janela.</a:t>
            </a:r>
            <a:endParaRPr lang="pt-PT" sz="2000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50"/>
          <a:stretch/>
        </p:blipFill>
        <p:spPr>
          <a:xfrm>
            <a:off x="3281082" y="3507151"/>
            <a:ext cx="8754035" cy="32285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Seta para a esquerda 11"/>
          <p:cNvSpPr/>
          <p:nvPr/>
        </p:nvSpPr>
        <p:spPr>
          <a:xfrm>
            <a:off x="3014716" y="1690688"/>
            <a:ext cx="1013924" cy="494522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773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37826" y="154544"/>
            <a:ext cx="8162822" cy="695157"/>
          </a:xfrm>
        </p:spPr>
        <p:txBody>
          <a:bodyPr/>
          <a:lstStyle/>
          <a:p>
            <a:r>
              <a:rPr lang="pt-PT" b="1" dirty="0" smtClean="0"/>
              <a:t>Depois como eu vou usar a macro?</a:t>
            </a:r>
            <a:endParaRPr lang="pt-PT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228601" y="1019229"/>
            <a:ext cx="5957046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sz="2400" dirty="0" smtClean="0"/>
              <a:t>Para você executar uma macro você precisa de a gravar, e você para gravar você vai ao separador na sua macro clica com o botão do lado direito encima do separador e clica em gravar e dá um nome ao seu gosto.</a:t>
            </a:r>
            <a:endParaRPr lang="pt-PT" sz="2400" dirty="0"/>
          </a:p>
        </p:txBody>
      </p:sp>
      <p:pic>
        <p:nvPicPr>
          <p:cNvPr id="7" name="Marcador de Posição de Conteúdo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189" b="67977"/>
          <a:stretch/>
        </p:blipFill>
        <p:spPr>
          <a:xfrm>
            <a:off x="6469082" y="1019229"/>
            <a:ext cx="5431566" cy="34586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aixaDeTexto 7"/>
          <p:cNvSpPr txBox="1"/>
          <p:nvPr/>
        </p:nvSpPr>
        <p:spPr>
          <a:xfrm>
            <a:off x="6469082" y="4904552"/>
            <a:ext cx="4310469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sz="2000" dirty="0" smtClean="0"/>
              <a:t>Depois basta ir ao painel de “Todos os </a:t>
            </a:r>
            <a:r>
              <a:rPr lang="pt-PT" sz="2000" dirty="0" err="1" smtClean="0"/>
              <a:t>Objectos</a:t>
            </a:r>
            <a:r>
              <a:rPr lang="pt-PT" sz="2000" dirty="0" smtClean="0"/>
              <a:t>” e arrastar a sua macro para onde tu quiseres colocar na seu formulário. </a:t>
            </a:r>
            <a:endParaRPr lang="pt-PT" sz="200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0" r="14314" b="15646"/>
          <a:stretch/>
        </p:blipFill>
        <p:spPr>
          <a:xfrm>
            <a:off x="587830" y="3449494"/>
            <a:ext cx="5597817" cy="31261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1" name="Conexão em ângulos retos 10"/>
          <p:cNvCxnSpPr/>
          <p:nvPr/>
        </p:nvCxnSpPr>
        <p:spPr>
          <a:xfrm>
            <a:off x="1411941" y="4477871"/>
            <a:ext cx="2675965" cy="1640541"/>
          </a:xfrm>
          <a:prstGeom prst="bentConnector3">
            <a:avLst/>
          </a:prstGeom>
          <a:ln w="69850">
            <a:solidFill>
              <a:schemeClr val="accent4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02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0" y="-29241"/>
            <a:ext cx="12249843" cy="6066969"/>
            <a:chOff x="0" y="-29240"/>
            <a:chExt cx="12249843" cy="5744240"/>
          </a:xfrm>
        </p:grpSpPr>
        <p:pic>
          <p:nvPicPr>
            <p:cNvPr id="9" name="Imagem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50"/>
            <a:stretch/>
          </p:blipFill>
          <p:spPr>
            <a:xfrm>
              <a:off x="6051177" y="-29240"/>
              <a:ext cx="6198666" cy="5744240"/>
            </a:xfrm>
            <a:prstGeom prst="rect">
              <a:avLst/>
            </a:prstGeom>
          </p:spPr>
        </p:pic>
        <p:pic>
          <p:nvPicPr>
            <p:cNvPr id="8" name="Imagem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45" r="18035"/>
            <a:stretch/>
          </p:blipFill>
          <p:spPr>
            <a:xfrm>
              <a:off x="0" y="-29240"/>
              <a:ext cx="6051176" cy="5715000"/>
            </a:xfrm>
            <a:prstGeom prst="rect">
              <a:avLst/>
            </a:prstGeom>
          </p:spPr>
        </p:pic>
      </p:grpSp>
      <p:sp>
        <p:nvSpPr>
          <p:cNvPr id="12" name="Retângulo 11"/>
          <p:cNvSpPr/>
          <p:nvPr/>
        </p:nvSpPr>
        <p:spPr>
          <a:xfrm>
            <a:off x="0" y="5934670"/>
            <a:ext cx="121920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APOIO VOLUNTARIO PARTILHADO</a:t>
            </a:r>
            <a:endParaRPr lang="pt-BR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300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969</Words>
  <Application>Microsoft Office PowerPoint</Application>
  <PresentationFormat>Widescreen</PresentationFormat>
  <Paragraphs>98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do Office</vt:lpstr>
      <vt:lpstr>Base de dados Iniciantes</vt:lpstr>
      <vt:lpstr>“A teoria da Base de dados”</vt:lpstr>
      <vt:lpstr>O que é uma base de dados?</vt:lpstr>
      <vt:lpstr>Para que serve?</vt:lpstr>
      <vt:lpstr>O que é um Campos </vt:lpstr>
      <vt:lpstr>O que é um registo?</vt:lpstr>
      <vt:lpstr>Como é organizado uma base de dados?</vt:lpstr>
      <vt:lpstr>O que é um formulário?</vt:lpstr>
      <vt:lpstr>O que é uma macro?</vt:lpstr>
      <vt:lpstr>“A prática da Base de dados”</vt:lpstr>
      <vt:lpstr>Como criar uma base de dados.</vt:lpstr>
      <vt:lpstr>Apresentação do PowerPoint</vt:lpstr>
      <vt:lpstr>Depois de criar a sua base de dados deverá ter este aspeto, como podemos ver está em branco!</vt:lpstr>
      <vt:lpstr>Como criar campos e os tipos de campos.</vt:lpstr>
      <vt:lpstr>Mas que tipo de campo escolhemos?</vt:lpstr>
      <vt:lpstr>Depois de criar o seu campo dá um nome a ele na primeira linha da tabela(7), que é onde fica normalmente os nomes dos campos.</vt:lpstr>
      <vt:lpstr>Depois é só preencher o campo com acordo o tipo de campo que você escolheu(passo 6) e a informação que deseja armazenar(8).</vt:lpstr>
      <vt:lpstr>Como criar um novo registo?</vt:lpstr>
      <vt:lpstr>Como criar um formulário?</vt:lpstr>
      <vt:lpstr>Apresentação do PowerPoint</vt:lpstr>
      <vt:lpstr>Como criar um botão para passar de registo!</vt:lpstr>
      <vt:lpstr>Apresentação do PowerPoint</vt:lpstr>
      <vt:lpstr>Como criar uma macro?</vt:lpstr>
      <vt:lpstr>Exemplo de uma macro!</vt:lpstr>
      <vt:lpstr>Depois como eu vou usar a macro?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Base de dados Inicio</dc:title>
  <dc:creator>Orientador-Victor Passos</dc:creator>
  <cp:lastModifiedBy>victor passos</cp:lastModifiedBy>
  <cp:revision>61</cp:revision>
  <dcterms:created xsi:type="dcterms:W3CDTF">2015-02-24T12:31:57Z</dcterms:created>
  <dcterms:modified xsi:type="dcterms:W3CDTF">2015-04-19T00:05:36Z</dcterms:modified>
</cp:coreProperties>
</file>