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32" autoAdjust="0"/>
    <p:restoredTop sz="94660"/>
  </p:normalViewPr>
  <p:slideViewPr>
    <p:cSldViewPr>
      <p:cViewPr>
        <p:scale>
          <a:sx n="70" d="100"/>
          <a:sy n="70" d="100"/>
        </p:scale>
        <p:origin x="-1302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36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83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980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800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26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793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39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687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154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68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787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8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DCC64-48E9-4F74-A3C5-69819D894A3A}" type="datetimeFigureOut">
              <a:rPr lang="en-GB" smtClean="0"/>
              <a:pPr/>
              <a:t>30/09/2013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6A7FD-232D-45BE-97D1-866C99B40B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70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151620" y="383526"/>
            <a:ext cx="6624736" cy="5400600"/>
            <a:chOff x="1151620" y="383526"/>
            <a:chExt cx="6624736" cy="5400600"/>
          </a:xfrm>
        </p:grpSpPr>
        <p:sp>
          <p:nvSpPr>
            <p:cNvPr id="4" name="Flowchart: Extract 3"/>
            <p:cNvSpPr/>
            <p:nvPr/>
          </p:nvSpPr>
          <p:spPr>
            <a:xfrm>
              <a:off x="1151620" y="383526"/>
              <a:ext cx="6624736" cy="5400600"/>
            </a:xfrm>
            <a:prstGeom prst="flowChartExtract">
              <a:avLst/>
            </a:prstGeom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3059832" y="3356992"/>
              <a:ext cx="2808312" cy="0"/>
            </a:xfrm>
            <a:prstGeom prst="line">
              <a:avLst/>
            </a:pr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4453047" y="3717032"/>
              <a:ext cx="0" cy="1800200"/>
            </a:xfrm>
            <a:prstGeom prst="line">
              <a:avLst/>
            </a:pr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4040571" y="1544967"/>
              <a:ext cx="918841" cy="156966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9600" b="1" cap="none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V</a:t>
              </a:r>
              <a:endParaRPr lang="en-US" sz="5400" b="1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762321" y="3672819"/>
              <a:ext cx="657551" cy="186204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11500" b="1" cap="none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f</a:t>
              </a:r>
              <a:endParaRPr lang="en-US" sz="5400" b="1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292080" y="3655184"/>
              <a:ext cx="907621" cy="186204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l-GR" sz="11500" b="1" cap="none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λ</a:t>
              </a:r>
              <a:endParaRPr lang="en-US" sz="11500" b="1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</p:grpSp>
      <p:sp>
        <p:nvSpPr>
          <p:cNvPr id="26" name="Freeform 25"/>
          <p:cNvSpPr/>
          <p:nvPr/>
        </p:nvSpPr>
        <p:spPr>
          <a:xfrm>
            <a:off x="344163" y="483196"/>
            <a:ext cx="3075709" cy="1061771"/>
          </a:xfrm>
          <a:custGeom>
            <a:avLst/>
            <a:gdLst>
              <a:gd name="connsiteX0" fmla="*/ 0 w 3075709"/>
              <a:gd name="connsiteY0" fmla="*/ 501009 h 1061771"/>
              <a:gd name="connsiteX1" fmla="*/ 96981 w 3075709"/>
              <a:gd name="connsiteY1" fmla="*/ 16100 h 1061771"/>
              <a:gd name="connsiteX2" fmla="*/ 277090 w 3075709"/>
              <a:gd name="connsiteY2" fmla="*/ 1027481 h 1061771"/>
              <a:gd name="connsiteX3" fmla="*/ 540327 w 3075709"/>
              <a:gd name="connsiteY3" fmla="*/ 16100 h 1061771"/>
              <a:gd name="connsiteX4" fmla="*/ 775854 w 3075709"/>
              <a:gd name="connsiteY4" fmla="*/ 1013627 h 1061771"/>
              <a:gd name="connsiteX5" fmla="*/ 997527 w 3075709"/>
              <a:gd name="connsiteY5" fmla="*/ 57663 h 1061771"/>
              <a:gd name="connsiteX6" fmla="*/ 1177636 w 3075709"/>
              <a:gd name="connsiteY6" fmla="*/ 1013627 h 1061771"/>
              <a:gd name="connsiteX7" fmla="*/ 1413163 w 3075709"/>
              <a:gd name="connsiteY7" fmla="*/ 43809 h 1061771"/>
              <a:gd name="connsiteX8" fmla="*/ 1620981 w 3075709"/>
              <a:gd name="connsiteY8" fmla="*/ 1041336 h 1061771"/>
              <a:gd name="connsiteX9" fmla="*/ 1814945 w 3075709"/>
              <a:gd name="connsiteY9" fmla="*/ 57663 h 1061771"/>
              <a:gd name="connsiteX10" fmla="*/ 2022763 w 3075709"/>
              <a:gd name="connsiteY10" fmla="*/ 1041336 h 1061771"/>
              <a:gd name="connsiteX11" fmla="*/ 2258290 w 3075709"/>
              <a:gd name="connsiteY11" fmla="*/ 71518 h 1061771"/>
              <a:gd name="connsiteX12" fmla="*/ 2410690 w 3075709"/>
              <a:gd name="connsiteY12" fmla="*/ 1027481 h 1061771"/>
              <a:gd name="connsiteX13" fmla="*/ 2632363 w 3075709"/>
              <a:gd name="connsiteY13" fmla="*/ 113081 h 1061771"/>
              <a:gd name="connsiteX14" fmla="*/ 2867890 w 3075709"/>
              <a:gd name="connsiteY14" fmla="*/ 1055190 h 1061771"/>
              <a:gd name="connsiteX15" fmla="*/ 3075709 w 3075709"/>
              <a:gd name="connsiteY15" fmla="*/ 556427 h 1061771"/>
              <a:gd name="connsiteX16" fmla="*/ 3075709 w 3075709"/>
              <a:gd name="connsiteY16" fmla="*/ 556427 h 106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75709" h="1061771">
                <a:moveTo>
                  <a:pt x="0" y="501009"/>
                </a:moveTo>
                <a:cubicBezTo>
                  <a:pt x="25399" y="214682"/>
                  <a:pt x="50799" y="-71645"/>
                  <a:pt x="96981" y="16100"/>
                </a:cubicBezTo>
                <a:cubicBezTo>
                  <a:pt x="143163" y="103845"/>
                  <a:pt x="203199" y="1027481"/>
                  <a:pt x="277090" y="1027481"/>
                </a:cubicBezTo>
                <a:cubicBezTo>
                  <a:pt x="350981" y="1027481"/>
                  <a:pt x="457200" y="18409"/>
                  <a:pt x="540327" y="16100"/>
                </a:cubicBezTo>
                <a:cubicBezTo>
                  <a:pt x="623454" y="13791"/>
                  <a:pt x="699654" y="1006700"/>
                  <a:pt x="775854" y="1013627"/>
                </a:cubicBezTo>
                <a:cubicBezTo>
                  <a:pt x="852054" y="1020554"/>
                  <a:pt x="930563" y="57663"/>
                  <a:pt x="997527" y="57663"/>
                </a:cubicBezTo>
                <a:cubicBezTo>
                  <a:pt x="1064491" y="57663"/>
                  <a:pt x="1108363" y="1015936"/>
                  <a:pt x="1177636" y="1013627"/>
                </a:cubicBezTo>
                <a:cubicBezTo>
                  <a:pt x="1246909" y="1011318"/>
                  <a:pt x="1339272" y="39191"/>
                  <a:pt x="1413163" y="43809"/>
                </a:cubicBezTo>
                <a:cubicBezTo>
                  <a:pt x="1487054" y="48427"/>
                  <a:pt x="1554017" y="1039027"/>
                  <a:pt x="1620981" y="1041336"/>
                </a:cubicBezTo>
                <a:cubicBezTo>
                  <a:pt x="1687945" y="1043645"/>
                  <a:pt x="1747981" y="57663"/>
                  <a:pt x="1814945" y="57663"/>
                </a:cubicBezTo>
                <a:cubicBezTo>
                  <a:pt x="1881909" y="57663"/>
                  <a:pt x="1948872" y="1039027"/>
                  <a:pt x="2022763" y="1041336"/>
                </a:cubicBezTo>
                <a:cubicBezTo>
                  <a:pt x="2096654" y="1043645"/>
                  <a:pt x="2193636" y="73827"/>
                  <a:pt x="2258290" y="71518"/>
                </a:cubicBezTo>
                <a:cubicBezTo>
                  <a:pt x="2322944" y="69209"/>
                  <a:pt x="2348345" y="1020554"/>
                  <a:pt x="2410690" y="1027481"/>
                </a:cubicBezTo>
                <a:cubicBezTo>
                  <a:pt x="2473035" y="1034408"/>
                  <a:pt x="2556163" y="108463"/>
                  <a:pt x="2632363" y="113081"/>
                </a:cubicBezTo>
                <a:cubicBezTo>
                  <a:pt x="2708563" y="117699"/>
                  <a:pt x="2793999" y="981299"/>
                  <a:pt x="2867890" y="1055190"/>
                </a:cubicBezTo>
                <a:cubicBezTo>
                  <a:pt x="2941781" y="1129081"/>
                  <a:pt x="3075709" y="556427"/>
                  <a:pt x="3075709" y="556427"/>
                </a:cubicBezTo>
                <a:lnTo>
                  <a:pt x="3075709" y="556427"/>
                </a:lnTo>
              </a:path>
            </a:pathLst>
          </a:cu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6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/>
                </a:solidFill>
              </a:rPr>
              <a:t>The speed of a wave with a frequency of 10kHz and a wavelength of 2m.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v = f x 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endParaRPr lang="en-GB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v = 10,000 x 2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v = 20,000m/s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766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en-GB" dirty="0" smtClean="0">
                <a:solidFill>
                  <a:schemeClr val="bg1"/>
                </a:solidFill>
              </a:rPr>
              <a:t>The speed of a wave with a wavelength of 50cm and a frequency of 4kHz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v = f x 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endParaRPr lang="en-GB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v = 4,000 x 0.5</a:t>
            </a: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</a:rPr>
              <a:t>	v = 2,000m/s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6689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chemeClr val="bg1"/>
              </a:buClr>
              <a:buFont typeface="+mj-lt"/>
              <a:buAutoNum type="arabicPeriod" startAt="3"/>
            </a:pPr>
            <a:r>
              <a:rPr lang="en-GB" dirty="0" smtClean="0">
                <a:solidFill>
                  <a:schemeClr val="bg1"/>
                </a:solidFill>
              </a:rPr>
              <a:t>The frequency of a wave travelling at 500m/s with a wavelength of 25m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FFFF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f = v ÷ 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endParaRPr lang="en-GB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</a:rPr>
              <a:t>	f = 500 ÷ 25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f = 20Hz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409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chemeClr val="bg1"/>
              </a:buClr>
              <a:buFont typeface="+mj-lt"/>
              <a:buAutoNum type="arabicPeriod" startAt="4"/>
            </a:pPr>
            <a:r>
              <a:rPr lang="en-GB" dirty="0" smtClean="0">
                <a:solidFill>
                  <a:schemeClr val="bg1"/>
                </a:solidFill>
              </a:rPr>
              <a:t>The speed of a radio wave with a wavelength of 3000m and a frequency of 100kHz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GB" sz="4000" dirty="0" smtClean="0">
                <a:solidFill>
                  <a:srgbClr val="FFFF00"/>
                </a:solidFill>
              </a:rPr>
              <a:t>	</a:t>
            </a:r>
            <a:r>
              <a:rPr lang="en-GB" sz="4000" b="1" dirty="0">
                <a:solidFill>
                  <a:srgbClr val="FF0000"/>
                </a:solidFill>
              </a:rPr>
              <a:t>v</a:t>
            </a:r>
            <a:r>
              <a:rPr lang="en-GB" sz="4000" b="1" dirty="0" smtClean="0">
                <a:solidFill>
                  <a:srgbClr val="FF0000"/>
                </a:solidFill>
              </a:rPr>
              <a:t> = f </a:t>
            </a:r>
            <a:r>
              <a:rPr lang="en-GB" sz="4000" b="1" dirty="0">
                <a:solidFill>
                  <a:srgbClr val="FF0000"/>
                </a:solidFill>
              </a:rPr>
              <a:t>x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endParaRPr lang="en-GB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</a:rPr>
              <a:t>	v = 100,000 x 3000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v</a:t>
            </a:r>
            <a:r>
              <a:rPr lang="en-GB" sz="4000" b="1" dirty="0" smtClean="0">
                <a:solidFill>
                  <a:srgbClr val="FF0000"/>
                </a:solidFill>
              </a:rPr>
              <a:t> = 3,000,000m/s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33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chemeClr val="bg1"/>
              </a:buClr>
              <a:buFont typeface="+mj-lt"/>
              <a:buAutoNum type="arabicPeriod" startAt="5"/>
            </a:pPr>
            <a:r>
              <a:rPr lang="en-GB" dirty="0" smtClean="0">
                <a:solidFill>
                  <a:schemeClr val="bg1"/>
                </a:solidFill>
              </a:rPr>
              <a:t>The speed of a wave with a frequency of 30MHz and wavelength of 10m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GB" sz="4000" dirty="0" smtClean="0">
                <a:solidFill>
                  <a:srgbClr val="FFFF00"/>
                </a:solidFill>
              </a:rPr>
              <a:t>	</a:t>
            </a:r>
            <a:r>
              <a:rPr lang="en-GB" sz="4000" b="1" dirty="0">
                <a:solidFill>
                  <a:srgbClr val="FF0000"/>
                </a:solidFill>
              </a:rPr>
              <a:t>v</a:t>
            </a:r>
            <a:r>
              <a:rPr lang="en-GB" sz="4000" b="1" dirty="0" smtClean="0">
                <a:solidFill>
                  <a:srgbClr val="FF0000"/>
                </a:solidFill>
              </a:rPr>
              <a:t> = f </a:t>
            </a:r>
            <a:r>
              <a:rPr lang="en-GB" sz="4000" b="1" dirty="0">
                <a:solidFill>
                  <a:srgbClr val="FF0000"/>
                </a:solidFill>
              </a:rPr>
              <a:t>x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endParaRPr lang="en-GB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</a:rPr>
              <a:t>	v = 30,000,000 x 10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v</a:t>
            </a:r>
            <a:r>
              <a:rPr lang="en-GB" sz="4000" b="1" dirty="0" smtClean="0">
                <a:solidFill>
                  <a:srgbClr val="FF0000"/>
                </a:solidFill>
              </a:rPr>
              <a:t> = 300,000,000m/s</a:t>
            </a:r>
          </a:p>
          <a:p>
            <a:pPr marL="0" indent="0">
              <a:buNone/>
            </a:pPr>
            <a:endParaRPr lang="en-GB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973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Clr>
                <a:schemeClr val="bg1"/>
              </a:buClr>
              <a:buFont typeface="+mj-lt"/>
              <a:buAutoNum type="arabicPeriod" startAt="6"/>
            </a:pPr>
            <a:r>
              <a:rPr lang="en-GB" dirty="0" smtClean="0">
                <a:solidFill>
                  <a:schemeClr val="bg1"/>
                </a:solidFill>
              </a:rPr>
              <a:t>The wavelength of a wave travelling at 11km/s with a frequency of 5.5kHz</a:t>
            </a:r>
          </a:p>
          <a:p>
            <a:pPr marL="0" indent="0">
              <a:buClr>
                <a:schemeClr val="bg1"/>
              </a:buClr>
              <a:buNone/>
            </a:pPr>
            <a:r>
              <a:rPr lang="en-GB" sz="4000" b="1" dirty="0" smtClean="0">
                <a:solidFill>
                  <a:srgbClr val="FFFF00"/>
                </a:solidFill>
              </a:rPr>
              <a:t>	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r>
              <a:rPr lang="en-GB" sz="4000" b="1" dirty="0" smtClean="0">
                <a:solidFill>
                  <a:srgbClr val="FF0000"/>
                </a:solidFill>
              </a:rPr>
              <a:t> = v ÷ f </a:t>
            </a: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</a:rPr>
              <a:t>	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r>
              <a:rPr lang="en-GB" sz="4000" b="1" dirty="0" smtClean="0">
                <a:solidFill>
                  <a:srgbClr val="FF0000"/>
                </a:solidFill>
              </a:rPr>
              <a:t> = 11,000 ÷ 5,500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r>
              <a:rPr lang="en-GB" sz="4000" b="1" dirty="0" smtClean="0">
                <a:solidFill>
                  <a:srgbClr val="FF0000"/>
                </a:solidFill>
              </a:rPr>
              <a:t> = 2m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738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Clr>
                <a:schemeClr val="bg1"/>
              </a:buClr>
              <a:buFont typeface="+mj-lt"/>
              <a:buAutoNum type="arabicPeriod" startAt="7"/>
            </a:pPr>
            <a:r>
              <a:rPr lang="en-GB" dirty="0" smtClean="0">
                <a:solidFill>
                  <a:schemeClr val="bg1"/>
                </a:solidFill>
              </a:rPr>
              <a:t>The frequency of the wave below, which is travelling at 9km/s</a:t>
            </a:r>
          </a:p>
          <a:p>
            <a:pPr marL="0" indent="0">
              <a:buClr>
                <a:schemeClr val="bg1"/>
              </a:buClr>
              <a:buNone/>
            </a:pPr>
            <a:endParaRPr lang="en-GB" sz="4000" b="1" dirty="0" smtClean="0">
              <a:solidFill>
                <a:srgbClr val="FFFF00"/>
              </a:solidFill>
            </a:endParaRPr>
          </a:p>
          <a:p>
            <a:pPr marL="0" indent="0">
              <a:buClr>
                <a:schemeClr val="bg1"/>
              </a:buClr>
              <a:buNone/>
            </a:pPr>
            <a:r>
              <a:rPr lang="en-GB" sz="4000" b="1" dirty="0" smtClean="0">
                <a:solidFill>
                  <a:srgbClr val="FFFF00"/>
                </a:solidFill>
              </a:rPr>
              <a:t>					</a:t>
            </a:r>
            <a:r>
              <a:rPr lang="en-GB" sz="4000" b="1" dirty="0" smtClean="0">
                <a:solidFill>
                  <a:srgbClr val="FF0000"/>
                </a:solidFill>
              </a:rPr>
              <a:t>f = v ÷ </a:t>
            </a:r>
            <a:r>
              <a:rPr lang="el-GR" sz="4000" b="1" dirty="0" smtClean="0">
                <a:solidFill>
                  <a:srgbClr val="FF0000"/>
                </a:solidFill>
              </a:rPr>
              <a:t>λ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4000" b="1" dirty="0" smtClean="0">
                <a:solidFill>
                  <a:srgbClr val="FF0000"/>
                </a:solidFill>
              </a:rPr>
              <a:t>					f = 9,000 ÷ 0.03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				</a:t>
            </a:r>
            <a:r>
              <a:rPr lang="en-GB" sz="4000" b="1" dirty="0">
                <a:solidFill>
                  <a:srgbClr val="FF0000"/>
                </a:solidFill>
              </a:rPr>
              <a:t>f</a:t>
            </a:r>
            <a:r>
              <a:rPr lang="en-GB" sz="4000" b="1" dirty="0" smtClean="0">
                <a:solidFill>
                  <a:srgbClr val="FF0000"/>
                </a:solidFill>
              </a:rPr>
              <a:t> = 300,000Hz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					or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FF0000"/>
                </a:solidFill>
              </a:rPr>
              <a:t>	</a:t>
            </a:r>
            <a:r>
              <a:rPr lang="en-GB" sz="4000" b="1" dirty="0" smtClean="0">
                <a:solidFill>
                  <a:srgbClr val="FF0000"/>
                </a:solidFill>
              </a:rPr>
              <a:t>				      300kHz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0145" r="18184" b="16049"/>
          <a:stretch/>
        </p:blipFill>
        <p:spPr bwMode="auto">
          <a:xfrm>
            <a:off x="6804248" y="346502"/>
            <a:ext cx="1398561" cy="102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832069" y="260648"/>
            <a:ext cx="34798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Answers</a:t>
            </a:r>
            <a:endParaRPr lang="en-US" sz="72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2" descr="enter image description her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3" t="60269" r="5006" b="-155"/>
          <a:stretch/>
        </p:blipFill>
        <p:spPr bwMode="auto">
          <a:xfrm>
            <a:off x="611560" y="2991737"/>
            <a:ext cx="4119941" cy="161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t1.gstatic.com/images?q=tbn:ANd9GcRAnan0LgkDHjtVDy66Rz1EIbogi9iIbQSvJQXcfGK6Q_JXxsqHAA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69160"/>
            <a:ext cx="4176464" cy="93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043608" y="3717032"/>
            <a:ext cx="0" cy="108012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267744" y="3717032"/>
            <a:ext cx="0" cy="108012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1560" y="5972493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3cm  =  0.03m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48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766" y="188639"/>
            <a:ext cx="175994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Wave</a:t>
            </a:r>
          </a:p>
          <a:p>
            <a:pPr algn="ctr"/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Calculations</a:t>
            </a:r>
            <a:endParaRPr lang="en-US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enter image description her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3" t="60269" r="5006" b="-155"/>
          <a:stretch/>
        </p:blipFill>
        <p:spPr bwMode="auto">
          <a:xfrm>
            <a:off x="827584" y="4867757"/>
            <a:ext cx="1800200" cy="70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m2m.ecs.soton.ac.uk/assets/images/equation_triangle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8076"/>
            <a:ext cx="792088" cy="62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1059022"/>
            <a:ext cx="2952328" cy="3808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Calculate the following:</a:t>
            </a:r>
          </a:p>
          <a:p>
            <a:endParaRPr lang="en-GB" sz="1050" dirty="0" smtClean="0"/>
          </a:p>
          <a:p>
            <a:pPr marL="342900" indent="-342900">
              <a:buAutoNum type="arabicPeriod"/>
            </a:pPr>
            <a:r>
              <a:rPr lang="en-GB" sz="1050" dirty="0" smtClean="0"/>
              <a:t>The speed of a wave with a frequency of 10kHz and a wavelength of 2m.</a:t>
            </a:r>
          </a:p>
          <a:p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wave with a wavelength of 50cm and a frequency of 4kHz</a:t>
            </a:r>
            <a:endParaRPr lang="en-GB" sz="1050" dirty="0"/>
          </a:p>
          <a:p>
            <a:pPr marL="342900" indent="-342900">
              <a:buAutoNum type="arabicPeriod" startAt="2"/>
            </a:pPr>
            <a:endParaRPr lang="en-GB" sz="1050" dirty="0" smtClean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frequency of a wave travelling at 500m/s with a wavelength of 25m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radio wave with a wavelength of 3000m and a frequency of 100kHz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wave with a frequency of 30MHz and wavelength of 10m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wavelength of a wave travelling at 11km/s with a frequency of 5.5kHz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frequency of the wave below, which is travelling at 9km/s</a:t>
            </a:r>
          </a:p>
        </p:txBody>
      </p:sp>
      <p:pic>
        <p:nvPicPr>
          <p:cNvPr id="1030" name="Picture 6" descr="http://t1.gstatic.com/images?q=tbn:ANd9GcRAnan0LgkDHjtVDy66Rz1EIbogi9iIbQSvJQXcfGK6Q_JXxsqHAA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590442"/>
            <a:ext cx="1800200" cy="40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3100086" y="217038"/>
            <a:ext cx="175994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Wave</a:t>
            </a:r>
          </a:p>
          <a:p>
            <a:pPr algn="ctr"/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Calculations</a:t>
            </a:r>
            <a:endParaRPr lang="en-US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8" name="Picture 2" descr="enter image description her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3" t="60269" r="5006" b="-155"/>
          <a:stretch/>
        </p:blipFill>
        <p:spPr bwMode="auto">
          <a:xfrm>
            <a:off x="3707904" y="4896156"/>
            <a:ext cx="1800200" cy="70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www.m2m.ecs.soton.ac.uk/assets/images/equation_triangle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6475"/>
            <a:ext cx="792088" cy="62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131840" y="1087421"/>
            <a:ext cx="2952328" cy="3808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Calculate the following:</a:t>
            </a:r>
          </a:p>
          <a:p>
            <a:endParaRPr lang="en-GB" sz="1050" dirty="0" smtClean="0"/>
          </a:p>
          <a:p>
            <a:pPr marL="342900" indent="-342900">
              <a:buAutoNum type="arabicPeriod"/>
            </a:pPr>
            <a:r>
              <a:rPr lang="en-GB" sz="1050" dirty="0" smtClean="0"/>
              <a:t>The speed of a wave with a frequency of 10kHz and a wavelength of 2m.</a:t>
            </a:r>
          </a:p>
          <a:p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wave with a wavelength of 50cm and a frequency of 4kHz</a:t>
            </a:r>
            <a:endParaRPr lang="en-GB" sz="1050" dirty="0"/>
          </a:p>
          <a:p>
            <a:pPr marL="342900" indent="-342900">
              <a:buAutoNum type="arabicPeriod" startAt="2"/>
            </a:pPr>
            <a:endParaRPr lang="en-GB" sz="1050" dirty="0" smtClean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frequency of a wave travelling at 500m/s with a wavelength of 25m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radio wave with a wavelength of 3000m and a frequency of 100kHz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wave with a frequency of 30MHz and wavelength of 10m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wavelength of a wave travelling at 11km/s with a frequency of 5.5kHz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frequency of the wave below, which is travelling at 9km/s</a:t>
            </a:r>
          </a:p>
        </p:txBody>
      </p:sp>
      <p:pic>
        <p:nvPicPr>
          <p:cNvPr id="21" name="Picture 6" descr="http://t1.gstatic.com/images?q=tbn:ANd9GcRAnan0LgkDHjtVDy66Rz1EIbogi9iIbQSvJQXcfGK6Q_JXxsqHAA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618841"/>
            <a:ext cx="1800200" cy="40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5980406" y="223336"/>
            <a:ext cx="175994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Wave</a:t>
            </a:r>
          </a:p>
          <a:p>
            <a:pPr algn="ctr"/>
            <a:r>
              <a:rPr lang="en-U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Calculations</a:t>
            </a:r>
            <a:endParaRPr lang="en-US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Picture 2" descr="enter image description her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3" t="60269" r="5006" b="-155"/>
          <a:stretch/>
        </p:blipFill>
        <p:spPr bwMode="auto">
          <a:xfrm>
            <a:off x="6588224" y="4902454"/>
            <a:ext cx="1800200" cy="70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www.m2m.ecs.soton.ac.uk/assets/images/equation_triangle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62773"/>
            <a:ext cx="792088" cy="62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6012160" y="1093719"/>
            <a:ext cx="2952328" cy="3808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Calculate the following:</a:t>
            </a:r>
          </a:p>
          <a:p>
            <a:endParaRPr lang="en-GB" sz="1050" dirty="0" smtClean="0"/>
          </a:p>
          <a:p>
            <a:pPr marL="342900" indent="-342900">
              <a:buAutoNum type="arabicPeriod"/>
            </a:pPr>
            <a:r>
              <a:rPr lang="en-GB" sz="1050" dirty="0" smtClean="0"/>
              <a:t>The speed of a wave with a frequency of 10kHz and a wavelength of 2m.</a:t>
            </a:r>
          </a:p>
          <a:p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wave with a wavelength of 50cm and a frequency of 4kHz</a:t>
            </a:r>
            <a:endParaRPr lang="en-GB" sz="1050" dirty="0"/>
          </a:p>
          <a:p>
            <a:pPr marL="342900" indent="-342900">
              <a:buAutoNum type="arabicPeriod" startAt="2"/>
            </a:pPr>
            <a:endParaRPr lang="en-GB" sz="1050" dirty="0" smtClean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frequency of a wave travelling at 500m/s with a wavelength of 25m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radio wave with a wavelength </a:t>
            </a:r>
            <a:r>
              <a:rPr lang="en-GB" sz="1050" smtClean="0"/>
              <a:t>of 3000m </a:t>
            </a:r>
            <a:r>
              <a:rPr lang="en-GB" sz="1050" dirty="0" smtClean="0"/>
              <a:t>and a frequency of 100kHz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speed of a wave with a frequency of 30MHz and wavelength of 10m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wavelength of a wave travelling at 11km/s with a frequency of 5.5kHz</a:t>
            </a:r>
          </a:p>
          <a:p>
            <a:pPr marL="342900" indent="-342900">
              <a:buAutoNum type="arabicPeriod" startAt="2"/>
            </a:pPr>
            <a:endParaRPr lang="en-GB" sz="1050" dirty="0"/>
          </a:p>
          <a:p>
            <a:pPr marL="342900" indent="-342900">
              <a:buAutoNum type="arabicPeriod" startAt="2"/>
            </a:pPr>
            <a:r>
              <a:rPr lang="en-GB" sz="1050" dirty="0" smtClean="0"/>
              <a:t>The frequency of the wave below, which is travelling at 9km/s</a:t>
            </a:r>
          </a:p>
        </p:txBody>
      </p:sp>
      <p:pic>
        <p:nvPicPr>
          <p:cNvPr id="26" name="Picture 6" descr="http://t1.gstatic.com/images?q=tbn:ANd9GcRAnan0LgkDHjtVDy66Rz1EIbogi9iIbQSvJQXcfGK6Q_JXxsqHAA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625139"/>
            <a:ext cx="1800200" cy="40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5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427</Words>
  <Application>Microsoft Office PowerPoint</Application>
  <PresentationFormat>On-screen Show 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North Chadderton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McHugh</dc:creator>
  <cp:lastModifiedBy>Caroline Neuberg</cp:lastModifiedBy>
  <cp:revision>12</cp:revision>
  <dcterms:created xsi:type="dcterms:W3CDTF">2011-09-11T18:01:34Z</dcterms:created>
  <dcterms:modified xsi:type="dcterms:W3CDTF">2013-09-29T23:16:14Z</dcterms:modified>
</cp:coreProperties>
</file>